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259" r:id="rId3"/>
    <p:sldId id="262" r:id="rId4"/>
    <p:sldId id="260" r:id="rId5"/>
    <p:sldId id="261" r:id="rId6"/>
    <p:sldId id="264" r:id="rId7"/>
    <p:sldId id="257" r:id="rId8"/>
    <p:sldId id="258" r:id="rId9"/>
    <p:sldId id="263"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00" d="100"/>
          <a:sy n="100" d="100"/>
        </p:scale>
        <p:origin x="-21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2CCA33-54D6-481A-A34F-42DCDC1CEA68}" type="datetimeFigureOut">
              <a:rPr lang="el-GR" smtClean="0"/>
              <a:pPr/>
              <a:t>25/1/2010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559EE2-9D83-451D-8CCE-B84FBDB4C5F9}"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200" b="1" dirty="0" smtClean="0"/>
              <a:t>Μην παραλείψετε καμία πληροφορία. </a:t>
            </a:r>
            <a:endParaRPr lang="en-US" sz="1200" b="1" dirty="0" smtClean="0"/>
          </a:p>
          <a:p>
            <a:r>
              <a:rPr lang="el-GR" sz="1200" b="1" dirty="0" smtClean="0"/>
              <a:t>Αποφύγετε τις υπερβολές και τις ασάφειες. </a:t>
            </a:r>
            <a:endParaRPr lang="en-US" sz="1200" b="1" dirty="0" smtClean="0"/>
          </a:p>
          <a:p>
            <a:r>
              <a:rPr lang="el-GR" sz="1200" b="1" dirty="0" smtClean="0"/>
              <a:t>Φροντίστε να συμπληρώνετε και να ανανεώνετε τις πληροφορίες που περιέχονται σε αυτό. </a:t>
            </a:r>
            <a:endParaRPr lang="el-GR" dirty="0"/>
          </a:p>
        </p:txBody>
      </p:sp>
      <p:sp>
        <p:nvSpPr>
          <p:cNvPr id="4" name="3 - Θέση αριθμού διαφάνειας"/>
          <p:cNvSpPr>
            <a:spLocks noGrp="1"/>
          </p:cNvSpPr>
          <p:nvPr>
            <p:ph type="sldNum" sz="quarter" idx="10"/>
          </p:nvPr>
        </p:nvSpPr>
        <p:spPr/>
        <p:txBody>
          <a:bodyPr/>
          <a:lstStyle/>
          <a:p>
            <a:fld id="{40559EE2-9D83-451D-8CCE-B84FBDB4C5F9}" type="slidenum">
              <a:rPr lang="el-GR" smtClean="0"/>
              <a:pPr/>
              <a:t>7</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200" b="1" i="1" kern="1200" dirty="0" smtClean="0">
                <a:solidFill>
                  <a:schemeClr val="tx1"/>
                </a:solidFill>
                <a:latin typeface="+mn-lt"/>
                <a:ea typeface="+mn-ea"/>
                <a:cs typeface="+mn-cs"/>
              </a:rPr>
              <a:t>Στόχος σταδιοδρομίας ή Επαγγελματικός Στόχος</a:t>
            </a:r>
            <a:r>
              <a:rPr lang="el-GR" sz="1200" b="0" i="0" kern="1200" dirty="0" smtClean="0">
                <a:solidFill>
                  <a:schemeClr val="tx1"/>
                </a:solidFill>
                <a:latin typeface="+mn-lt"/>
                <a:ea typeface="+mn-ea"/>
                <a:cs typeface="+mn-cs"/>
              </a:rPr>
              <a:t> </a:t>
            </a:r>
            <a:br>
              <a:rPr lang="el-GR" sz="1200" b="0" i="0" kern="1200" dirty="0" smtClean="0">
                <a:solidFill>
                  <a:schemeClr val="tx1"/>
                </a:solidFill>
                <a:latin typeface="+mn-lt"/>
                <a:ea typeface="+mn-ea"/>
                <a:cs typeface="+mn-cs"/>
              </a:rPr>
            </a:br>
            <a:r>
              <a:rPr lang="el-GR" sz="1200" b="0" i="0" kern="1200" dirty="0" smtClean="0">
                <a:solidFill>
                  <a:schemeClr val="tx1"/>
                </a:solidFill>
                <a:latin typeface="+mn-lt"/>
                <a:ea typeface="+mn-ea"/>
                <a:cs typeface="+mn-cs"/>
              </a:rPr>
              <a:t>Η αναφορά αυτή είναι </a:t>
            </a:r>
            <a:r>
              <a:rPr lang="el-GR" sz="1200" b="1" i="0" kern="1200" dirty="0" smtClean="0">
                <a:solidFill>
                  <a:schemeClr val="tx1"/>
                </a:solidFill>
                <a:latin typeface="+mn-lt"/>
                <a:ea typeface="+mn-ea"/>
                <a:cs typeface="+mn-cs"/>
              </a:rPr>
              <a:t>προαιρετική</a:t>
            </a:r>
            <a:r>
              <a:rPr lang="el-GR" sz="1200" b="0" i="0" kern="1200" dirty="0" smtClean="0">
                <a:solidFill>
                  <a:schemeClr val="tx1"/>
                </a:solidFill>
                <a:latin typeface="+mn-lt"/>
                <a:ea typeface="+mn-ea"/>
                <a:cs typeface="+mn-cs"/>
              </a:rPr>
              <a:t>, ιδιαίτερα σύντομη (1-2 σειρές) και σε συμφωνία με την εκπαίδευση, τα προσόντα σας και τη θέση εργασίας για την οποία υποβάλετε την αίτηση. Προτείνουμε να εστιάστε το στόχο σας σε κάτι συγκεκριμένο, ώστε να πληροφορήσετε τον εργοδότη για τη θέση ή τον τομέα εργασίας που σας ενδιαφέρει και για να δηλώσετε τον τρόπο με τον οποίο μπορείτε να συνεισφέρετε στην επιχείρηση.</a:t>
            </a:r>
            <a:endParaRPr lang="el-GR" dirty="0"/>
          </a:p>
        </p:txBody>
      </p:sp>
      <p:sp>
        <p:nvSpPr>
          <p:cNvPr id="4" name="3 - Θέση αριθμού διαφάνειας"/>
          <p:cNvSpPr>
            <a:spLocks noGrp="1"/>
          </p:cNvSpPr>
          <p:nvPr>
            <p:ph type="sldNum" sz="quarter" idx="10"/>
          </p:nvPr>
        </p:nvSpPr>
        <p:spPr/>
        <p:txBody>
          <a:bodyPr/>
          <a:lstStyle/>
          <a:p>
            <a:fld id="{40559EE2-9D83-451D-8CCE-B84FBDB4C5F9}" type="slidenum">
              <a:rPr lang="el-GR" smtClean="0"/>
              <a:pPr/>
              <a:t>10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υποσέλιδου"/>
          <p:cNvSpPr>
            <a:spLocks noGrp="1"/>
          </p:cNvSpPr>
          <p:nvPr>
            <p:ph type="ftr" sz="quarter" idx="11"/>
          </p:nvPr>
        </p:nvSpPr>
        <p:spPr/>
        <p:txBody>
          <a:bodyPr/>
          <a:lstStyle/>
          <a:p>
            <a:r>
              <a:rPr lang="el-GR" smtClean="0"/>
              <a:t>Σ.Ε.Π</a:t>
            </a:r>
            <a:endParaRPr lang="el-GR"/>
          </a:p>
        </p:txBody>
      </p:sp>
      <p:sp>
        <p:nvSpPr>
          <p:cNvPr id="6" name="5 - Θέση αριθμού διαφάνειας"/>
          <p:cNvSpPr>
            <a:spLocks noGrp="1"/>
          </p:cNvSpPr>
          <p:nvPr>
            <p:ph type="sldNum" sz="quarter" idx="12"/>
          </p:nvPr>
        </p:nvSpPr>
        <p:spPr/>
        <p:txBody>
          <a:bodyPr/>
          <a:lstStyle/>
          <a:p>
            <a:fld id="{4192E8B9-B5F9-46DA-86CC-2D26A914771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υποσέλιδου"/>
          <p:cNvSpPr>
            <a:spLocks noGrp="1"/>
          </p:cNvSpPr>
          <p:nvPr>
            <p:ph type="ftr" sz="quarter" idx="11"/>
          </p:nvPr>
        </p:nvSpPr>
        <p:spPr/>
        <p:txBody>
          <a:bodyPr/>
          <a:lstStyle/>
          <a:p>
            <a:r>
              <a:rPr lang="el-GR" smtClean="0"/>
              <a:t>Σ.Ε.Π</a:t>
            </a:r>
            <a:endParaRPr lang="el-GR"/>
          </a:p>
        </p:txBody>
      </p:sp>
      <p:sp>
        <p:nvSpPr>
          <p:cNvPr id="6" name="5 - Θέση αριθμού διαφάνειας"/>
          <p:cNvSpPr>
            <a:spLocks noGrp="1"/>
          </p:cNvSpPr>
          <p:nvPr>
            <p:ph type="sldNum" sz="quarter" idx="12"/>
          </p:nvPr>
        </p:nvSpPr>
        <p:spPr/>
        <p:txBody>
          <a:bodyPr/>
          <a:lstStyle/>
          <a:p>
            <a:fld id="{4192E8B9-B5F9-46DA-86CC-2D26A914771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υποσέλιδου"/>
          <p:cNvSpPr>
            <a:spLocks noGrp="1"/>
          </p:cNvSpPr>
          <p:nvPr>
            <p:ph type="ftr" sz="quarter" idx="11"/>
          </p:nvPr>
        </p:nvSpPr>
        <p:spPr/>
        <p:txBody>
          <a:bodyPr/>
          <a:lstStyle/>
          <a:p>
            <a:r>
              <a:rPr lang="el-GR" smtClean="0"/>
              <a:t>Σ.Ε.Π</a:t>
            </a:r>
            <a:endParaRPr lang="el-GR"/>
          </a:p>
        </p:txBody>
      </p:sp>
      <p:sp>
        <p:nvSpPr>
          <p:cNvPr id="6" name="5 - Θέση αριθμού διαφάνειας"/>
          <p:cNvSpPr>
            <a:spLocks noGrp="1"/>
          </p:cNvSpPr>
          <p:nvPr>
            <p:ph type="sldNum" sz="quarter" idx="12"/>
          </p:nvPr>
        </p:nvSpPr>
        <p:spPr/>
        <p:txBody>
          <a:bodyPr/>
          <a:lstStyle/>
          <a:p>
            <a:fld id="{4192E8B9-B5F9-46DA-86CC-2D26A914771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υποσέλιδου"/>
          <p:cNvSpPr>
            <a:spLocks noGrp="1"/>
          </p:cNvSpPr>
          <p:nvPr>
            <p:ph type="ftr" sz="quarter" idx="11"/>
          </p:nvPr>
        </p:nvSpPr>
        <p:spPr/>
        <p:txBody>
          <a:bodyPr/>
          <a:lstStyle/>
          <a:p>
            <a:r>
              <a:rPr lang="el-GR" smtClean="0"/>
              <a:t>Σ.Ε.Π</a:t>
            </a:r>
            <a:endParaRPr lang="el-GR"/>
          </a:p>
        </p:txBody>
      </p:sp>
      <p:sp>
        <p:nvSpPr>
          <p:cNvPr id="6" name="5 - Θέση αριθμού διαφάνειας"/>
          <p:cNvSpPr>
            <a:spLocks noGrp="1"/>
          </p:cNvSpPr>
          <p:nvPr>
            <p:ph type="sldNum" sz="quarter" idx="12"/>
          </p:nvPr>
        </p:nvSpPr>
        <p:spPr/>
        <p:txBody>
          <a:bodyPr/>
          <a:lstStyle/>
          <a:p>
            <a:fld id="{4192E8B9-B5F9-46DA-86CC-2D26A914771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υποσέλιδου"/>
          <p:cNvSpPr>
            <a:spLocks noGrp="1"/>
          </p:cNvSpPr>
          <p:nvPr>
            <p:ph type="ftr" sz="quarter" idx="11"/>
          </p:nvPr>
        </p:nvSpPr>
        <p:spPr/>
        <p:txBody>
          <a:bodyPr/>
          <a:lstStyle/>
          <a:p>
            <a:r>
              <a:rPr lang="el-GR" smtClean="0"/>
              <a:t>Σ.Ε.Π</a:t>
            </a:r>
            <a:endParaRPr lang="el-GR"/>
          </a:p>
        </p:txBody>
      </p:sp>
      <p:sp>
        <p:nvSpPr>
          <p:cNvPr id="6" name="5 - Θέση αριθμού διαφάνειας"/>
          <p:cNvSpPr>
            <a:spLocks noGrp="1"/>
          </p:cNvSpPr>
          <p:nvPr>
            <p:ph type="sldNum" sz="quarter" idx="12"/>
          </p:nvPr>
        </p:nvSpPr>
        <p:spPr/>
        <p:txBody>
          <a:bodyPr/>
          <a:lstStyle/>
          <a:p>
            <a:fld id="{4192E8B9-B5F9-46DA-86CC-2D26A914771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r>
              <a:rPr lang="el-GR" smtClean="0"/>
              <a:t>ΓΡΑΣΥ 1ου ΕΠΑΛ ΑΘΗΝΩΝ </a:t>
            </a:r>
            <a:endParaRPr lang="el-GR"/>
          </a:p>
        </p:txBody>
      </p:sp>
      <p:sp>
        <p:nvSpPr>
          <p:cNvPr id="6" name="5 - Θέση υποσέλιδου"/>
          <p:cNvSpPr>
            <a:spLocks noGrp="1"/>
          </p:cNvSpPr>
          <p:nvPr>
            <p:ph type="ftr" sz="quarter" idx="11"/>
          </p:nvPr>
        </p:nvSpPr>
        <p:spPr/>
        <p:txBody>
          <a:bodyPr/>
          <a:lstStyle/>
          <a:p>
            <a:r>
              <a:rPr lang="el-GR" smtClean="0"/>
              <a:t>Σ.Ε.Π</a:t>
            </a:r>
            <a:endParaRPr lang="el-GR"/>
          </a:p>
        </p:txBody>
      </p:sp>
      <p:sp>
        <p:nvSpPr>
          <p:cNvPr id="7" name="6 - Θέση αριθμού διαφάνειας"/>
          <p:cNvSpPr>
            <a:spLocks noGrp="1"/>
          </p:cNvSpPr>
          <p:nvPr>
            <p:ph type="sldNum" sz="quarter" idx="12"/>
          </p:nvPr>
        </p:nvSpPr>
        <p:spPr/>
        <p:txBody>
          <a:bodyPr/>
          <a:lstStyle/>
          <a:p>
            <a:fld id="{4192E8B9-B5F9-46DA-86CC-2D26A914771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r>
              <a:rPr lang="el-GR" smtClean="0"/>
              <a:t>ΓΡΑΣΥ 1ου ΕΠΑΛ ΑΘΗΝΩΝ </a:t>
            </a:r>
            <a:endParaRPr lang="el-GR"/>
          </a:p>
        </p:txBody>
      </p:sp>
      <p:sp>
        <p:nvSpPr>
          <p:cNvPr id="8" name="7 - Θέση υποσέλιδου"/>
          <p:cNvSpPr>
            <a:spLocks noGrp="1"/>
          </p:cNvSpPr>
          <p:nvPr>
            <p:ph type="ftr" sz="quarter" idx="11"/>
          </p:nvPr>
        </p:nvSpPr>
        <p:spPr/>
        <p:txBody>
          <a:bodyPr/>
          <a:lstStyle/>
          <a:p>
            <a:r>
              <a:rPr lang="el-GR" smtClean="0"/>
              <a:t>Σ.Ε.Π</a:t>
            </a:r>
            <a:endParaRPr lang="el-GR"/>
          </a:p>
        </p:txBody>
      </p:sp>
      <p:sp>
        <p:nvSpPr>
          <p:cNvPr id="9" name="8 - Θέση αριθμού διαφάνειας"/>
          <p:cNvSpPr>
            <a:spLocks noGrp="1"/>
          </p:cNvSpPr>
          <p:nvPr>
            <p:ph type="sldNum" sz="quarter" idx="12"/>
          </p:nvPr>
        </p:nvSpPr>
        <p:spPr/>
        <p:txBody>
          <a:bodyPr/>
          <a:lstStyle/>
          <a:p>
            <a:fld id="{4192E8B9-B5F9-46DA-86CC-2D26A914771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r>
              <a:rPr lang="el-GR" smtClean="0"/>
              <a:t>ΓΡΑΣΥ 1ου ΕΠΑΛ ΑΘΗΝΩΝ </a:t>
            </a:r>
            <a:endParaRPr lang="el-GR"/>
          </a:p>
        </p:txBody>
      </p:sp>
      <p:sp>
        <p:nvSpPr>
          <p:cNvPr id="4" name="3 - Θέση υποσέλιδου"/>
          <p:cNvSpPr>
            <a:spLocks noGrp="1"/>
          </p:cNvSpPr>
          <p:nvPr>
            <p:ph type="ftr" sz="quarter" idx="11"/>
          </p:nvPr>
        </p:nvSpPr>
        <p:spPr/>
        <p:txBody>
          <a:bodyPr/>
          <a:lstStyle/>
          <a:p>
            <a:r>
              <a:rPr lang="el-GR" smtClean="0"/>
              <a:t>Σ.Ε.Π</a:t>
            </a:r>
            <a:endParaRPr lang="el-GR"/>
          </a:p>
        </p:txBody>
      </p:sp>
      <p:sp>
        <p:nvSpPr>
          <p:cNvPr id="5" name="4 - Θέση αριθμού διαφάνειας"/>
          <p:cNvSpPr>
            <a:spLocks noGrp="1"/>
          </p:cNvSpPr>
          <p:nvPr>
            <p:ph type="sldNum" sz="quarter" idx="12"/>
          </p:nvPr>
        </p:nvSpPr>
        <p:spPr/>
        <p:txBody>
          <a:bodyPr/>
          <a:lstStyle/>
          <a:p>
            <a:fld id="{4192E8B9-B5F9-46DA-86CC-2D26A914771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r>
              <a:rPr lang="el-GR" smtClean="0"/>
              <a:t>ΓΡΑΣΥ 1ου ΕΠΑΛ ΑΘΗΝΩΝ </a:t>
            </a:r>
            <a:endParaRPr lang="el-GR"/>
          </a:p>
        </p:txBody>
      </p:sp>
      <p:sp>
        <p:nvSpPr>
          <p:cNvPr id="3" name="2 - Θέση υποσέλιδου"/>
          <p:cNvSpPr>
            <a:spLocks noGrp="1"/>
          </p:cNvSpPr>
          <p:nvPr>
            <p:ph type="ftr" sz="quarter" idx="11"/>
          </p:nvPr>
        </p:nvSpPr>
        <p:spPr/>
        <p:txBody>
          <a:bodyPr/>
          <a:lstStyle/>
          <a:p>
            <a:r>
              <a:rPr lang="el-GR" smtClean="0"/>
              <a:t>Σ.Ε.Π</a:t>
            </a:r>
            <a:endParaRPr lang="el-GR"/>
          </a:p>
        </p:txBody>
      </p:sp>
      <p:sp>
        <p:nvSpPr>
          <p:cNvPr id="4" name="3 - Θέση αριθμού διαφάνειας"/>
          <p:cNvSpPr>
            <a:spLocks noGrp="1"/>
          </p:cNvSpPr>
          <p:nvPr>
            <p:ph type="sldNum" sz="quarter" idx="12"/>
          </p:nvPr>
        </p:nvSpPr>
        <p:spPr/>
        <p:txBody>
          <a:bodyPr/>
          <a:lstStyle/>
          <a:p>
            <a:fld id="{4192E8B9-B5F9-46DA-86CC-2D26A914771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r>
              <a:rPr lang="el-GR" smtClean="0"/>
              <a:t>ΓΡΑΣΥ 1ου ΕΠΑΛ ΑΘΗΝΩΝ </a:t>
            </a:r>
            <a:endParaRPr lang="el-GR"/>
          </a:p>
        </p:txBody>
      </p:sp>
      <p:sp>
        <p:nvSpPr>
          <p:cNvPr id="6" name="5 - Θέση υποσέλιδου"/>
          <p:cNvSpPr>
            <a:spLocks noGrp="1"/>
          </p:cNvSpPr>
          <p:nvPr>
            <p:ph type="ftr" sz="quarter" idx="11"/>
          </p:nvPr>
        </p:nvSpPr>
        <p:spPr/>
        <p:txBody>
          <a:bodyPr/>
          <a:lstStyle/>
          <a:p>
            <a:r>
              <a:rPr lang="el-GR" smtClean="0"/>
              <a:t>Σ.Ε.Π</a:t>
            </a:r>
            <a:endParaRPr lang="el-GR"/>
          </a:p>
        </p:txBody>
      </p:sp>
      <p:sp>
        <p:nvSpPr>
          <p:cNvPr id="7" name="6 - Θέση αριθμού διαφάνειας"/>
          <p:cNvSpPr>
            <a:spLocks noGrp="1"/>
          </p:cNvSpPr>
          <p:nvPr>
            <p:ph type="sldNum" sz="quarter" idx="12"/>
          </p:nvPr>
        </p:nvSpPr>
        <p:spPr/>
        <p:txBody>
          <a:bodyPr/>
          <a:lstStyle/>
          <a:p>
            <a:fld id="{4192E8B9-B5F9-46DA-86CC-2D26A914771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r>
              <a:rPr lang="el-GR" smtClean="0"/>
              <a:t>ΓΡΑΣΥ 1ου ΕΠΑΛ ΑΘΗΝΩΝ </a:t>
            </a:r>
            <a:endParaRPr lang="el-GR"/>
          </a:p>
        </p:txBody>
      </p:sp>
      <p:sp>
        <p:nvSpPr>
          <p:cNvPr id="6" name="5 - Θέση υποσέλιδου"/>
          <p:cNvSpPr>
            <a:spLocks noGrp="1"/>
          </p:cNvSpPr>
          <p:nvPr>
            <p:ph type="ftr" sz="quarter" idx="11"/>
          </p:nvPr>
        </p:nvSpPr>
        <p:spPr/>
        <p:txBody>
          <a:bodyPr/>
          <a:lstStyle/>
          <a:p>
            <a:r>
              <a:rPr lang="el-GR" smtClean="0"/>
              <a:t>Σ.Ε.Π</a:t>
            </a:r>
            <a:endParaRPr lang="el-GR"/>
          </a:p>
        </p:txBody>
      </p:sp>
      <p:sp>
        <p:nvSpPr>
          <p:cNvPr id="7" name="6 - Θέση αριθμού διαφάνειας"/>
          <p:cNvSpPr>
            <a:spLocks noGrp="1"/>
          </p:cNvSpPr>
          <p:nvPr>
            <p:ph type="sldNum" sz="quarter" idx="12"/>
          </p:nvPr>
        </p:nvSpPr>
        <p:spPr/>
        <p:txBody>
          <a:bodyPr/>
          <a:lstStyle/>
          <a:p>
            <a:fld id="{4192E8B9-B5F9-46DA-86CC-2D26A914771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t>ΓΡΑΣΥ 1ου ΕΠΑΛ ΑΘΗΝΩΝ </a:t>
            </a:r>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Σ.Ε.Π</a:t>
            </a: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92E8B9-B5F9-46DA-86CC-2D26A914771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smtClean="0"/>
              <a:t>ΒΙΟΓΡΑΦΙΚΟ ΣΗΜΕΙΩΜΑ</a:t>
            </a:r>
            <a:endParaRPr lang="el-GR" dirty="0"/>
          </a:p>
        </p:txBody>
      </p:sp>
      <p:sp>
        <p:nvSpPr>
          <p:cNvPr id="3" name="2 - Υπότιτλος"/>
          <p:cNvSpPr>
            <a:spLocks noGrp="1"/>
          </p:cNvSpPr>
          <p:nvPr>
            <p:ph type="subTitle" idx="1"/>
          </p:nvPr>
        </p:nvSpPr>
        <p:spPr/>
        <p:txBody>
          <a:bodyPr>
            <a:normAutofit fontScale="92500" lnSpcReduction="20000"/>
          </a:bodyPr>
          <a:lstStyle/>
          <a:p>
            <a:r>
              <a:rPr lang="el-GR" b="1" dirty="0"/>
              <a:t>ΓΕΝΙΚΕΣ ΟΔΗΓΙΕΣ</a:t>
            </a:r>
            <a:endParaRPr lang="el-GR" dirty="0"/>
          </a:p>
          <a:p>
            <a:r>
              <a:rPr lang="el-GR" b="1" dirty="0"/>
              <a:t>ΓΙΑ ΤΗ ΣΥΝΤΑΞΗ ΒΙΟΓΡΑΦΙΚΟΥ ΣΗΜΕΙΩΜΑΤΟΣ</a:t>
            </a:r>
            <a:endParaRPr lang="el-GR" dirty="0"/>
          </a:p>
          <a:p>
            <a:r>
              <a:rPr lang="el-GR" b="1" dirty="0" err="1"/>
              <a:t>Curriculum</a:t>
            </a:r>
            <a:r>
              <a:rPr lang="el-GR" b="1" dirty="0"/>
              <a:t> </a:t>
            </a:r>
            <a:r>
              <a:rPr lang="el-GR" b="1" dirty="0" err="1"/>
              <a:t>Vitae</a:t>
            </a:r>
            <a:r>
              <a:rPr lang="el-GR" b="1" dirty="0"/>
              <a:t> </a:t>
            </a:r>
            <a:endParaRPr lang="el-GR" dirty="0"/>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Εκπαίδευση ή Σπουδές</a:t>
            </a:r>
            <a:endParaRPr lang="el-GR" dirty="0"/>
          </a:p>
        </p:txBody>
      </p:sp>
      <p:sp>
        <p:nvSpPr>
          <p:cNvPr id="3" name="2 - Θέση περιεχομένου"/>
          <p:cNvSpPr>
            <a:spLocks noGrp="1"/>
          </p:cNvSpPr>
          <p:nvPr>
            <p:ph idx="1"/>
          </p:nvPr>
        </p:nvSpPr>
        <p:spPr>
          <a:xfrm>
            <a:off x="457200" y="1357298"/>
            <a:ext cx="8229600" cy="4929222"/>
          </a:xfrm>
        </p:spPr>
        <p:txBody>
          <a:bodyPr>
            <a:normAutofit fontScale="62500" lnSpcReduction="20000"/>
          </a:bodyPr>
          <a:lstStyle/>
          <a:p>
            <a:pPr>
              <a:buNone/>
            </a:pPr>
            <a:r>
              <a:rPr lang="el-GR" dirty="0" smtClean="0"/>
              <a:t/>
            </a:r>
            <a:br>
              <a:rPr lang="el-GR" dirty="0" smtClean="0"/>
            </a:br>
            <a:r>
              <a:rPr lang="el-GR" b="1" dirty="0" smtClean="0"/>
              <a:t>Ξεκινήστε από τον πιο πρόσφατο και/ή πιο σημαντικό τίτλο σπουδών. </a:t>
            </a:r>
          </a:p>
          <a:p>
            <a:r>
              <a:rPr lang="el-GR" dirty="0" smtClean="0"/>
              <a:t>Αναφέρετε πρώτα τις Ανώτερες Σπουδές Εκπαίδευσης (π.χ. είδος πτυχίου, Τμήμα Σπουδών (ειδίκευση), Σχολή και Ίδρυμα), άλλες τυχόν σπουδές (π.χ. Ι.Ε.Κ., προγράμματα. κτλ.) και </a:t>
            </a:r>
            <a:r>
              <a:rPr lang="el-GR" dirty="0" err="1" smtClean="0"/>
              <a:t>λυκειακές</a:t>
            </a:r>
            <a:r>
              <a:rPr lang="el-GR" dirty="0" smtClean="0"/>
              <a:t> σπουδές. </a:t>
            </a:r>
          </a:p>
          <a:p>
            <a:r>
              <a:rPr lang="el-GR" dirty="0" smtClean="0"/>
              <a:t>Μην αναφέρετε δημοτικές και γυμνασιακές σπουδές. </a:t>
            </a:r>
          </a:p>
          <a:p>
            <a:r>
              <a:rPr lang="el-GR" dirty="0" smtClean="0"/>
              <a:t>Επίσης, αναφέρετε τις χρονολογίες εισαγωγής και αποφοίτησης σε κάθε Ίδρυμα ή φορέα εκπαίδευσης. Ο βαθμός πτυχίου και απολυτηρίου αναφέρεται εφόσον είναι αξιόλογος. </a:t>
            </a:r>
          </a:p>
          <a:p>
            <a:r>
              <a:rPr lang="el-GR" dirty="0" smtClean="0"/>
              <a:t>Εάν έχετε συμμετάσχει σε προγράμματα ανταλλαγής </a:t>
            </a:r>
            <a:r>
              <a:rPr lang="el-GR" dirty="0" err="1" smtClean="0"/>
              <a:t>σπουδαστων</a:t>
            </a:r>
            <a:r>
              <a:rPr lang="el-GR" dirty="0" smtClean="0"/>
              <a:t>       (π.χ. </a:t>
            </a:r>
            <a:r>
              <a:rPr lang="el-GR" dirty="0" err="1" smtClean="0"/>
              <a:t>Erasmus</a:t>
            </a:r>
            <a:r>
              <a:rPr lang="el-GR" dirty="0" smtClean="0"/>
              <a:t>) θα το αναφέρετε σε αυτή την ενότητα. </a:t>
            </a:r>
          </a:p>
          <a:p>
            <a:r>
              <a:rPr lang="el-GR" dirty="0" smtClean="0"/>
              <a:t>Τέλος, εάν θέλετε να αναφερθείτε σε διπλωματικές ή άλλες προπτυχιακές εργασίες θα το κάνετε είτε στην παρούσα ενότητα, είτε θα δημιουργήσετε μια άλλη ενότητα, στην οποία θα αναφέρετε τις εργασίες που ολοκληρώσατε και είναι σχετικές με τη θέση εργασίας που σας ενδιαφέρει.</a:t>
            </a:r>
            <a:endParaRPr lang="el-GR" dirty="0"/>
          </a:p>
        </p:txBody>
      </p:sp>
      <p:sp>
        <p:nvSpPr>
          <p:cNvPr id="4" name="3 - Ορθογώνιο"/>
          <p:cNvSpPr/>
          <p:nvPr/>
        </p:nvSpPr>
        <p:spPr>
          <a:xfrm>
            <a:off x="285720" y="214290"/>
            <a:ext cx="3733138" cy="369332"/>
          </a:xfrm>
          <a:prstGeom prst="rect">
            <a:avLst/>
          </a:prstGeom>
        </p:spPr>
        <p:txBody>
          <a:bodyPr wrap="none">
            <a:spAutoFit/>
          </a:bodyPr>
          <a:lstStyle/>
          <a:p>
            <a:r>
              <a:rPr lang="el-GR" b="1" dirty="0" smtClean="0"/>
              <a:t>ΘΕΜΑΤΙΚΕΣ ΕΝΟΤΗΤΕΣ ΒΙΟΓΡΑΦΙΚΟΥ</a:t>
            </a:r>
            <a:endParaRPr lang="el-GR" dirty="0"/>
          </a:p>
        </p:txBody>
      </p:sp>
      <p:sp>
        <p:nvSpPr>
          <p:cNvPr id="5" name="4 - Θέση ημερομηνίας"/>
          <p:cNvSpPr>
            <a:spLocks noGrp="1"/>
          </p:cNvSpPr>
          <p:nvPr>
            <p:ph type="dt" sz="half" idx="10"/>
          </p:nvPr>
        </p:nvSpPr>
        <p:spPr/>
        <p:txBody>
          <a:bodyPr/>
          <a:lstStyle/>
          <a:p>
            <a:r>
              <a:rPr lang="el-GR" smtClean="0"/>
              <a:t>ΓΡΑΣΥ 1ου ΕΠΑΛ ΑΘΗΝΩΝ </a:t>
            </a:r>
            <a:endParaRPr lang="el-GR"/>
          </a:p>
        </p:txBody>
      </p:sp>
      <p:sp>
        <p:nvSpPr>
          <p:cNvPr id="6" name="5 - Θέση αριθμού διαφάνειας"/>
          <p:cNvSpPr>
            <a:spLocks noGrp="1"/>
          </p:cNvSpPr>
          <p:nvPr>
            <p:ph type="sldNum" sz="quarter" idx="12"/>
          </p:nvPr>
        </p:nvSpPr>
        <p:spPr/>
        <p:txBody>
          <a:bodyPr/>
          <a:lstStyle/>
          <a:p>
            <a:fld id="{4192E8B9-B5F9-46DA-86CC-2D26A9147711}" type="slidenum">
              <a:rPr lang="el-GR" smtClean="0"/>
              <a:pPr/>
              <a:t>10</a:t>
            </a:fld>
            <a:endParaRPr lang="el-GR"/>
          </a:p>
        </p:txBody>
      </p:sp>
      <p:sp>
        <p:nvSpPr>
          <p:cNvPr id="7" name="6 - Θέση υποσέλιδου"/>
          <p:cNvSpPr>
            <a:spLocks noGrp="1"/>
          </p:cNvSpPr>
          <p:nvPr>
            <p:ph type="ftr" sz="quarter" idx="11"/>
          </p:nvPr>
        </p:nvSpPr>
        <p:spPr/>
        <p:txBody>
          <a:bodyPr/>
          <a:lstStyle/>
          <a:p>
            <a:r>
              <a:rPr lang="el-GR" smtClean="0"/>
              <a:t>Σ.Ε.Π</a:t>
            </a:r>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Επαγγελματική εμπειρία</a:t>
            </a:r>
            <a:endParaRPr lang="el-GR" dirty="0"/>
          </a:p>
        </p:txBody>
      </p:sp>
      <p:sp>
        <p:nvSpPr>
          <p:cNvPr id="3" name="2 - Θέση περιεχομένου"/>
          <p:cNvSpPr>
            <a:spLocks noGrp="1"/>
          </p:cNvSpPr>
          <p:nvPr>
            <p:ph idx="1"/>
          </p:nvPr>
        </p:nvSpPr>
        <p:spPr>
          <a:xfrm>
            <a:off x="214282" y="1600200"/>
            <a:ext cx="8786874" cy="4525963"/>
          </a:xfrm>
        </p:spPr>
        <p:txBody>
          <a:bodyPr>
            <a:normAutofit fontScale="55000" lnSpcReduction="20000"/>
          </a:bodyPr>
          <a:lstStyle/>
          <a:p>
            <a:pPr marL="361950" indent="-95250">
              <a:buNone/>
            </a:pPr>
            <a:r>
              <a:rPr lang="el-GR" dirty="0" smtClean="0"/>
              <a:t> </a:t>
            </a:r>
            <a:r>
              <a:rPr lang="el-GR" sz="3800" dirty="0" smtClean="0"/>
              <a:t>Πριν οργανώσετε αυτήν την ενότητα πρέπει να καταγράψετε τις παρακάτω πληροφορίες: </a:t>
            </a:r>
          </a:p>
          <a:p>
            <a:pPr indent="19050">
              <a:buNone/>
            </a:pPr>
            <a:r>
              <a:rPr lang="el-GR" sz="3800" b="1" dirty="0" smtClean="0"/>
              <a:t>τους τίτλους των θέσεων εργασίας, την εταιρεία, την επιχείρηση ή το φορέα απασχόλησης, το χρόνο εργασίας σας και τη δουλειά που κάνατε. </a:t>
            </a:r>
          </a:p>
          <a:p>
            <a:pPr indent="19050">
              <a:buNone/>
            </a:pPr>
            <a:r>
              <a:rPr lang="el-GR" sz="3800" dirty="0" smtClean="0"/>
              <a:t>Ξεκινήστε και πάλι από την πιο πρόσφατη και/ή πιο σημαντική θέση εργασίας σας. Εάν έχετε μείνει αρκετό χρονικό διάστημα σε μία θέση, αναφέρετε μόνο τα χρόνια (π.χ. 1999 - 2001), εάν όμως έχετε μία σύντομη εμπειρία αναφέρετε και τους μήνες (π.χ. 2/2001 - 5/2001). </a:t>
            </a:r>
          </a:p>
          <a:p>
            <a:pPr indent="19050">
              <a:buNone/>
            </a:pPr>
            <a:r>
              <a:rPr lang="el-GR" sz="3800" b="1" dirty="0" smtClean="0"/>
              <a:t>Πρέπει οπωσδήποτε να περιγράψετε, χρησιμοποιώντας ρήματα δράσης, τα καθήκοντα και τις ευθύνες που περιλάμβανε κάθε θέση εργασίας προκειμένου να υπογραμμίσετε τις ικανότητες που διαθέτετε.</a:t>
            </a:r>
          </a:p>
          <a:p>
            <a:pPr indent="19050">
              <a:buNone/>
            </a:pPr>
            <a:r>
              <a:rPr lang="el-GR" sz="3800" dirty="0" smtClean="0"/>
              <a:t> Όταν η εταιρεία στην οποία εργαστήκατε είναι σημαντικότερη από τη θέση εργασίας σας, αναφέρετε πρώτα αυτό το στοιχείο. </a:t>
            </a:r>
          </a:p>
          <a:p>
            <a:pPr indent="19050">
              <a:buNone/>
            </a:pPr>
            <a:r>
              <a:rPr lang="el-GR" sz="3800" b="1" dirty="0" smtClean="0"/>
              <a:t>Επίσης, στην ενότητα αυτή μπορείτε να συμπεριλάβετε εθελοντική εργασία και πρακτική άσκηση.</a:t>
            </a:r>
            <a:endParaRPr lang="el-GR" sz="3800" b="1" dirty="0"/>
          </a:p>
        </p:txBody>
      </p:sp>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αριθμού διαφάνειας"/>
          <p:cNvSpPr>
            <a:spLocks noGrp="1"/>
          </p:cNvSpPr>
          <p:nvPr>
            <p:ph type="sldNum" sz="quarter" idx="12"/>
          </p:nvPr>
        </p:nvSpPr>
        <p:spPr/>
        <p:txBody>
          <a:bodyPr/>
          <a:lstStyle/>
          <a:p>
            <a:fld id="{4192E8B9-B5F9-46DA-86CC-2D26A9147711}" type="slidenum">
              <a:rPr lang="el-GR" smtClean="0"/>
              <a:pPr/>
              <a:t>11</a:t>
            </a:fld>
            <a:endParaRPr lang="el-GR"/>
          </a:p>
        </p:txBody>
      </p:sp>
      <p:sp>
        <p:nvSpPr>
          <p:cNvPr id="6" name="5 - Θέση υποσέλιδου"/>
          <p:cNvSpPr>
            <a:spLocks noGrp="1"/>
          </p:cNvSpPr>
          <p:nvPr>
            <p:ph type="ftr" sz="quarter" idx="11"/>
          </p:nvPr>
        </p:nvSpPr>
        <p:spPr/>
        <p:txBody>
          <a:bodyPr/>
          <a:lstStyle/>
          <a:p>
            <a:r>
              <a:rPr lang="el-GR" smtClean="0"/>
              <a:t>Σ.Ε.Π</a:t>
            </a:r>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Σεμινάρια ή Συνεχής Επιμόρφωση</a:t>
            </a:r>
            <a:r>
              <a:rPr lang="el-GR" dirty="0" smtClean="0"/>
              <a:t> </a:t>
            </a:r>
            <a:endParaRPr lang="el-GR"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
            </a:r>
            <a:br>
              <a:rPr lang="el-GR" dirty="0" smtClean="0"/>
            </a:br>
            <a:r>
              <a:rPr lang="el-GR" dirty="0" smtClean="0"/>
              <a:t>Στην ενότητα αυτή αναφέρετε οποιαδήποτε παρακολούθηση σεμιναρίων, εργαστηρίων και συνεδρίων. Αναφέρετε αναλυτικά: ημερομηνίες, τίτλο σεμιναρίου, φορέα υλοποίησης και τόπο διεξαγωγής. Επίσης, αν υπάρχει κάποια ιδιαίτερη εκπαίδευση ή επιμόρφωση που παρακολουθήσατε για εκτεταμένο χρονικό διάστημα και σας οδήγησε στην απόκτηση κάποιου διπλώματος, το αναφέρετε σε αυτήν την ενότητα.</a:t>
            </a:r>
            <a:endParaRPr lang="el-GR" dirty="0"/>
          </a:p>
        </p:txBody>
      </p:sp>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αριθμού διαφάνειας"/>
          <p:cNvSpPr>
            <a:spLocks noGrp="1"/>
          </p:cNvSpPr>
          <p:nvPr>
            <p:ph type="sldNum" sz="quarter" idx="12"/>
          </p:nvPr>
        </p:nvSpPr>
        <p:spPr/>
        <p:txBody>
          <a:bodyPr/>
          <a:lstStyle/>
          <a:p>
            <a:fld id="{4192E8B9-B5F9-46DA-86CC-2D26A9147711}" type="slidenum">
              <a:rPr lang="el-GR" smtClean="0"/>
              <a:pPr/>
              <a:t>12</a:t>
            </a:fld>
            <a:endParaRPr lang="el-GR"/>
          </a:p>
        </p:txBody>
      </p:sp>
      <p:sp>
        <p:nvSpPr>
          <p:cNvPr id="6" name="5 - Θέση υποσέλιδου"/>
          <p:cNvSpPr>
            <a:spLocks noGrp="1"/>
          </p:cNvSpPr>
          <p:nvPr>
            <p:ph type="ftr" sz="quarter" idx="11"/>
          </p:nvPr>
        </p:nvSpPr>
        <p:spPr/>
        <p:txBody>
          <a:bodyPr/>
          <a:lstStyle/>
          <a:p>
            <a:r>
              <a:rPr lang="el-GR" smtClean="0"/>
              <a:t>Σ.Ε.Π</a:t>
            </a:r>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Ξένες γλώσσες</a:t>
            </a:r>
            <a:r>
              <a:rPr lang="el-GR" dirty="0" smtClean="0"/>
              <a:t> -</a:t>
            </a:r>
            <a:r>
              <a:rPr lang="el-GR" b="1" i="1" dirty="0" smtClean="0"/>
              <a:t> Άλλες γνώσεις</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
            </a:r>
            <a:br>
              <a:rPr lang="el-GR" dirty="0" smtClean="0"/>
            </a:br>
            <a:r>
              <a:rPr lang="el-GR" dirty="0" smtClean="0"/>
              <a:t>Αναφέρετε τις ξένες γλώσσες που γνωρίζετε και σε τι επίπεδο ή το αντίστοιχο πτυχίο που διαθέτετε, ξεκινώντας από την ξένη γλώσσα που γνωρίζετε καλύτερα. Για παράδειγμα: Αγγλικά: ικανοποιητικό επίπεδο, πτυχίο: </a:t>
            </a:r>
            <a:r>
              <a:rPr lang="el-GR" dirty="0" err="1" smtClean="0"/>
              <a:t>First</a:t>
            </a:r>
            <a:r>
              <a:rPr lang="el-GR" dirty="0" smtClean="0"/>
              <a:t> </a:t>
            </a:r>
            <a:r>
              <a:rPr lang="el-GR" dirty="0" err="1" smtClean="0"/>
              <a:t>Certificate</a:t>
            </a:r>
            <a:r>
              <a:rPr lang="el-GR" dirty="0" smtClean="0"/>
              <a:t> </a:t>
            </a:r>
            <a:r>
              <a:rPr lang="el-GR" dirty="0" err="1" smtClean="0"/>
              <a:t>in</a:t>
            </a:r>
            <a:r>
              <a:rPr lang="el-GR" dirty="0" smtClean="0"/>
              <a:t> </a:t>
            </a:r>
            <a:r>
              <a:rPr lang="el-GR" dirty="0" err="1" smtClean="0"/>
              <a:t>English</a:t>
            </a:r>
            <a:r>
              <a:rPr lang="el-GR" dirty="0" smtClean="0"/>
              <a:t> (</a:t>
            </a:r>
            <a:r>
              <a:rPr lang="el-GR" dirty="0" err="1" smtClean="0"/>
              <a:t>Lower</a:t>
            </a:r>
            <a:r>
              <a:rPr lang="el-GR" dirty="0" smtClean="0"/>
              <a:t>), </a:t>
            </a:r>
            <a:r>
              <a:rPr lang="el-GR" dirty="0" err="1" smtClean="0"/>
              <a:t>University</a:t>
            </a:r>
            <a:r>
              <a:rPr lang="el-GR" dirty="0" smtClean="0"/>
              <a:t> </a:t>
            </a:r>
            <a:r>
              <a:rPr lang="el-GR" dirty="0" err="1" smtClean="0"/>
              <a:t>of</a:t>
            </a:r>
            <a:r>
              <a:rPr lang="el-GR" dirty="0" smtClean="0"/>
              <a:t> </a:t>
            </a:r>
            <a:r>
              <a:rPr lang="el-GR" dirty="0" err="1" smtClean="0"/>
              <a:t>Cambridge</a:t>
            </a:r>
            <a:r>
              <a:rPr lang="el-GR" dirty="0" smtClean="0"/>
              <a:t>.</a:t>
            </a:r>
          </a:p>
          <a:p>
            <a:r>
              <a:rPr lang="el-GR" dirty="0" smtClean="0"/>
              <a:t> </a:t>
            </a:r>
            <a:r>
              <a:rPr lang="el-GR" b="1" i="1" dirty="0" smtClean="0"/>
              <a:t> Άλλες γνώσεις </a:t>
            </a:r>
            <a:r>
              <a:rPr lang="el-GR" dirty="0" smtClean="0"/>
              <a:t/>
            </a:r>
            <a:br>
              <a:rPr lang="el-GR" dirty="0" smtClean="0"/>
            </a:br>
            <a:r>
              <a:rPr lang="el-GR" dirty="0" smtClean="0"/>
              <a:t>Στην ενότητα αυτή αναφέρετε εξειδικευμένες γνώσεις που δεν καλύφθηκαν σε προηγούμενες ενότητες, όπως γνώσεις Η/Υ καθώς και τα προγράμματα που γνωρίζετε. </a:t>
            </a:r>
          </a:p>
          <a:p>
            <a:r>
              <a:rPr lang="el-GR" b="1" dirty="0" smtClean="0"/>
              <a:t>Εάν έχετε μόνον γνώσεις Η/Υ, μπορείτε να ονομάσετε την ενότητα «Γνώσεις Η/Υ», αντί για «Άλλες γνώσεις».</a:t>
            </a:r>
          </a:p>
          <a:p>
            <a:endParaRPr lang="el-GR" dirty="0"/>
          </a:p>
        </p:txBody>
      </p:sp>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αριθμού διαφάνειας"/>
          <p:cNvSpPr>
            <a:spLocks noGrp="1"/>
          </p:cNvSpPr>
          <p:nvPr>
            <p:ph type="sldNum" sz="quarter" idx="12"/>
          </p:nvPr>
        </p:nvSpPr>
        <p:spPr/>
        <p:txBody>
          <a:bodyPr/>
          <a:lstStyle/>
          <a:p>
            <a:fld id="{4192E8B9-B5F9-46DA-86CC-2D26A9147711}" type="slidenum">
              <a:rPr lang="el-GR" smtClean="0"/>
              <a:pPr/>
              <a:t>13</a:t>
            </a:fld>
            <a:endParaRPr lang="el-GR"/>
          </a:p>
        </p:txBody>
      </p:sp>
      <p:sp>
        <p:nvSpPr>
          <p:cNvPr id="6" name="5 - Θέση υποσέλιδου"/>
          <p:cNvSpPr>
            <a:spLocks noGrp="1"/>
          </p:cNvSpPr>
          <p:nvPr>
            <p:ph type="ftr" sz="quarter" idx="11"/>
          </p:nvPr>
        </p:nvSpPr>
        <p:spPr/>
        <p:txBody>
          <a:bodyPr/>
          <a:lstStyle/>
          <a:p>
            <a:r>
              <a:rPr lang="el-GR" smtClean="0"/>
              <a:t>Σ.Ε.Π</a:t>
            </a: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Διακρίσεις</a:t>
            </a:r>
            <a:endParaRPr lang="el-GR" dirty="0"/>
          </a:p>
        </p:txBody>
      </p:sp>
      <p:sp>
        <p:nvSpPr>
          <p:cNvPr id="3" name="2 - Θέση περιεχομένου"/>
          <p:cNvSpPr>
            <a:spLocks noGrp="1"/>
          </p:cNvSpPr>
          <p:nvPr>
            <p:ph idx="1"/>
          </p:nvPr>
        </p:nvSpPr>
        <p:spPr/>
        <p:txBody>
          <a:bodyPr>
            <a:normAutofit fontScale="92500"/>
          </a:bodyPr>
          <a:lstStyle/>
          <a:p>
            <a:r>
              <a:rPr lang="el-GR" b="1" i="1" dirty="0" smtClean="0"/>
              <a:t>Διακρίσεις - Υποτροφίες</a:t>
            </a:r>
            <a:r>
              <a:rPr lang="el-GR" dirty="0" smtClean="0"/>
              <a:t> </a:t>
            </a:r>
            <a:br>
              <a:rPr lang="el-GR" dirty="0" smtClean="0"/>
            </a:br>
            <a:r>
              <a:rPr lang="el-GR" dirty="0" smtClean="0"/>
              <a:t>Αναφέρετε τις υποτροφίες ή άλλες διακρίσεις που σας απονεμήθηκαν, το φορέα και το λόγο της διάκρισης.</a:t>
            </a:r>
          </a:p>
          <a:p>
            <a:r>
              <a:rPr lang="el-GR" b="1" i="1" dirty="0" smtClean="0"/>
              <a:t>Μέλος Επαγγελματικών Συλλόγων ή Ενώσεων</a:t>
            </a:r>
            <a:r>
              <a:rPr lang="el-GR" dirty="0" smtClean="0"/>
              <a:t> </a:t>
            </a:r>
            <a:br>
              <a:rPr lang="el-GR" dirty="0" smtClean="0"/>
            </a:br>
            <a:r>
              <a:rPr lang="el-GR" dirty="0" smtClean="0"/>
              <a:t>Στην ενότητα αυτή αναφέρετε τη συμμετοχή σας σε επαγγελματικούς συλλόγους ή ενώσεις και </a:t>
            </a:r>
            <a:r>
              <a:rPr lang="el-GR" u="sng" dirty="0" smtClean="0"/>
              <a:t>τυχόν άδειες ασκήσεως επαγγέλματος </a:t>
            </a:r>
            <a:r>
              <a:rPr lang="el-GR" dirty="0" smtClean="0"/>
              <a:t>που κατέχετε.</a:t>
            </a:r>
            <a:endParaRPr lang="el-GR" dirty="0"/>
          </a:p>
        </p:txBody>
      </p:sp>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αριθμού διαφάνειας"/>
          <p:cNvSpPr>
            <a:spLocks noGrp="1"/>
          </p:cNvSpPr>
          <p:nvPr>
            <p:ph type="sldNum" sz="quarter" idx="12"/>
          </p:nvPr>
        </p:nvSpPr>
        <p:spPr/>
        <p:txBody>
          <a:bodyPr/>
          <a:lstStyle/>
          <a:p>
            <a:fld id="{4192E8B9-B5F9-46DA-86CC-2D26A9147711}" type="slidenum">
              <a:rPr lang="el-GR" smtClean="0"/>
              <a:pPr/>
              <a:t>14</a:t>
            </a:fld>
            <a:endParaRPr lang="el-GR"/>
          </a:p>
        </p:txBody>
      </p:sp>
      <p:sp>
        <p:nvSpPr>
          <p:cNvPr id="6" name="5 - Θέση υποσέλιδου"/>
          <p:cNvSpPr>
            <a:spLocks noGrp="1"/>
          </p:cNvSpPr>
          <p:nvPr>
            <p:ph type="ftr" sz="quarter" idx="11"/>
          </p:nvPr>
        </p:nvSpPr>
        <p:spPr/>
        <p:txBody>
          <a:bodyPr/>
          <a:lstStyle/>
          <a:p>
            <a:r>
              <a:rPr lang="el-GR" smtClean="0"/>
              <a:t>Σ.Ε.Π</a:t>
            </a:r>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472518" cy="1143000"/>
          </a:xfrm>
        </p:spPr>
        <p:txBody>
          <a:bodyPr>
            <a:normAutofit fontScale="90000"/>
          </a:bodyPr>
          <a:lstStyle/>
          <a:p>
            <a:r>
              <a:rPr lang="el-GR" b="1" i="1" dirty="0" smtClean="0"/>
              <a:t>Προσωπικά ενδιαφέροντα  </a:t>
            </a:r>
            <a:r>
              <a:rPr lang="el-GR" sz="2700" b="1" dirty="0" smtClean="0"/>
              <a:t>(προαιρετικά)</a:t>
            </a:r>
            <a:endParaRPr lang="el-GR" sz="2700" dirty="0"/>
          </a:p>
        </p:txBody>
      </p:sp>
      <p:sp>
        <p:nvSpPr>
          <p:cNvPr id="3" name="2 - Θέση περιεχομένου"/>
          <p:cNvSpPr>
            <a:spLocks noGrp="1"/>
          </p:cNvSpPr>
          <p:nvPr>
            <p:ph idx="1"/>
          </p:nvPr>
        </p:nvSpPr>
        <p:spPr>
          <a:xfrm>
            <a:off x="457200" y="1600200"/>
            <a:ext cx="8229600" cy="4757758"/>
          </a:xfrm>
        </p:spPr>
        <p:txBody>
          <a:bodyPr>
            <a:normAutofit fontScale="70000" lnSpcReduction="20000"/>
          </a:bodyPr>
          <a:lstStyle/>
          <a:p>
            <a:pPr>
              <a:buNone/>
            </a:pPr>
            <a:r>
              <a:rPr lang="el-GR" dirty="0" smtClean="0"/>
              <a:t> </a:t>
            </a:r>
            <a:br>
              <a:rPr lang="el-GR" dirty="0" smtClean="0"/>
            </a:br>
            <a:r>
              <a:rPr lang="el-GR" sz="3400" dirty="0" smtClean="0"/>
              <a:t>Στην ενότητα αυτή, η οποία είναι </a:t>
            </a:r>
            <a:r>
              <a:rPr lang="el-GR" sz="3400" u="sng" dirty="0" smtClean="0"/>
              <a:t>προαιρετική,</a:t>
            </a:r>
            <a:r>
              <a:rPr lang="el-GR" sz="3400" dirty="0" smtClean="0"/>
              <a:t> </a:t>
            </a:r>
          </a:p>
          <a:p>
            <a:pPr indent="19050">
              <a:buNone/>
            </a:pPr>
            <a:r>
              <a:rPr lang="el-GR" sz="3400" b="1" dirty="0" smtClean="0"/>
              <a:t>παρουσιάζετε το επίπεδο αρχηγίας, κοινωνικότητας και ενέργειας που σας διακρίνει, όπως φαίνεται από τις διάφορες δραστηριότητές σας. </a:t>
            </a:r>
          </a:p>
          <a:p>
            <a:pPr indent="19050"/>
            <a:r>
              <a:rPr lang="el-GR" dirty="0" smtClean="0"/>
              <a:t>Αυτές οι δραστηριότητες θα πρέπει να είναι σχετικές και να υποστηρίζουν τον επαγγελματικό σας στόχο (π.χ. συμμετοχή σε διάφορους συλλόγους, οργανισμούς, ομάδες, </a:t>
            </a:r>
            <a:r>
              <a:rPr lang="el-GR" dirty="0" err="1" smtClean="0"/>
              <a:t>clubs</a:t>
            </a:r>
            <a:r>
              <a:rPr lang="el-GR" dirty="0" smtClean="0"/>
              <a:t> κτλ.).      Επίσης, μπορείτε να αναφέρετε προσωπικά ενδιαφέροντα, τα οποία σκιαγραφούν την προσωπικότητά σας όπως αθλητισμός, μουσική, ζωγραφική, κινηματογράφος, οικολογία κ.α. </a:t>
            </a:r>
          </a:p>
          <a:p>
            <a:pPr indent="19050"/>
            <a:r>
              <a:rPr lang="el-GR" dirty="0" smtClean="0"/>
              <a:t>Είναι προτιμότερο να μην συμπεριλάβετε πληροφορίες που έχουν σχέση με τη συμμετοχή σας σε πολιτικούς ή θρησκευτικούς συλλόγους.</a:t>
            </a:r>
            <a:endParaRPr lang="el-GR" dirty="0"/>
          </a:p>
        </p:txBody>
      </p:sp>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αριθμού διαφάνειας"/>
          <p:cNvSpPr>
            <a:spLocks noGrp="1"/>
          </p:cNvSpPr>
          <p:nvPr>
            <p:ph type="sldNum" sz="quarter" idx="12"/>
          </p:nvPr>
        </p:nvSpPr>
        <p:spPr/>
        <p:txBody>
          <a:bodyPr/>
          <a:lstStyle/>
          <a:p>
            <a:fld id="{4192E8B9-B5F9-46DA-86CC-2D26A9147711}" type="slidenum">
              <a:rPr lang="el-GR" smtClean="0"/>
              <a:pPr/>
              <a:t>15</a:t>
            </a:fld>
            <a:endParaRPr lang="el-GR"/>
          </a:p>
        </p:txBody>
      </p:sp>
      <p:sp>
        <p:nvSpPr>
          <p:cNvPr id="6" name="5 - Θέση υποσέλιδου"/>
          <p:cNvSpPr>
            <a:spLocks noGrp="1"/>
          </p:cNvSpPr>
          <p:nvPr>
            <p:ph type="ftr" sz="quarter" idx="11"/>
          </p:nvPr>
        </p:nvSpPr>
        <p:spPr/>
        <p:txBody>
          <a:bodyPr/>
          <a:lstStyle/>
          <a:p>
            <a:r>
              <a:rPr lang="el-GR" smtClean="0"/>
              <a:t>Σ.Ε.Π</a:t>
            </a:r>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rmAutofit fontScale="90000"/>
          </a:bodyPr>
          <a:lstStyle/>
          <a:p>
            <a:r>
              <a:rPr lang="el-GR" b="1" i="1" dirty="0" smtClean="0"/>
              <a:t>Συστάσεις</a:t>
            </a:r>
            <a:endParaRPr lang="el-GR" dirty="0"/>
          </a:p>
        </p:txBody>
      </p:sp>
      <p:sp>
        <p:nvSpPr>
          <p:cNvPr id="3" name="2 - Θέση περιεχομένου"/>
          <p:cNvSpPr>
            <a:spLocks noGrp="1"/>
          </p:cNvSpPr>
          <p:nvPr>
            <p:ph idx="1"/>
          </p:nvPr>
        </p:nvSpPr>
        <p:spPr>
          <a:xfrm>
            <a:off x="457200" y="1071546"/>
            <a:ext cx="8229600" cy="5286412"/>
          </a:xfrm>
        </p:spPr>
        <p:txBody>
          <a:bodyPr numCol="2">
            <a:normAutofit fontScale="25000" lnSpcReduction="20000"/>
          </a:bodyPr>
          <a:lstStyle/>
          <a:p>
            <a:pPr>
              <a:buNone/>
            </a:pPr>
            <a:r>
              <a:rPr lang="el-GR" dirty="0" smtClean="0"/>
              <a:t> </a:t>
            </a:r>
            <a:br>
              <a:rPr lang="el-GR" dirty="0" smtClean="0"/>
            </a:br>
            <a:r>
              <a:rPr lang="el-GR" sz="6200" b="1" dirty="0" smtClean="0"/>
              <a:t>Όταν ένας υποψήφιος εργαζόμενος στέλνει ένα βιογραφικό σημείωμα θα ήταν σκόπιμο να ολοκληρώνει το βιογραφικό του από μια τελευταία ενότητα με τον τίτλο συστάσεις</a:t>
            </a:r>
            <a:r>
              <a:rPr lang="el-GR" sz="6200" dirty="0" smtClean="0"/>
              <a:t>. </a:t>
            </a:r>
          </a:p>
          <a:p>
            <a:pPr indent="-161925">
              <a:buNone/>
            </a:pPr>
            <a:endParaRPr lang="el-GR" sz="6200" dirty="0" smtClean="0"/>
          </a:p>
          <a:p>
            <a:r>
              <a:rPr lang="el-GR" sz="8000" dirty="0" smtClean="0"/>
              <a:t>Εκεί αναφέρει τα ονόματα μερικών ανθρώπων, οι οποίοι μπορεί να είναι πρώην καθηγητές ή εργοδότες (δύο έως τρεις θεωρούνται αρκετοί) και οι οποίοι συμφωνούν να μιλήσουν θετικά για εσάς ή να περιγράψουν τις ικανότητές σας σε έναν μελλοντικό εργοδότη. </a:t>
            </a:r>
          </a:p>
          <a:p>
            <a:endParaRPr lang="el-GR" sz="6200" dirty="0" smtClean="0"/>
          </a:p>
          <a:p>
            <a:endParaRPr lang="el-GR" sz="6200" dirty="0" smtClean="0"/>
          </a:p>
          <a:p>
            <a:endParaRPr lang="el-GR" sz="6200" dirty="0" smtClean="0"/>
          </a:p>
          <a:p>
            <a:endParaRPr lang="el-GR" sz="6200" dirty="0" smtClean="0"/>
          </a:p>
          <a:p>
            <a:endParaRPr lang="el-GR" sz="6200" dirty="0" smtClean="0"/>
          </a:p>
          <a:p>
            <a:endParaRPr lang="el-GR" sz="6200" dirty="0" smtClean="0"/>
          </a:p>
          <a:p>
            <a:r>
              <a:rPr lang="el-GR" sz="6400" dirty="0" smtClean="0"/>
              <a:t>Στη σελίδα των συστάσεων θα πρέπει οπωσδήποτε να αναφέρετε: το όνομα, την ιδιότητα, τη διεύθυνση και το τηλέφωνο αυτού που σας συστήνει. Επίσης, μπορείτε να περιγράψετε μέσα σε μία πρόταση το είδος της εργασιακής σχέσης που είχατε με αυτόν τον άνθρωπο. </a:t>
            </a:r>
          </a:p>
          <a:p>
            <a:endParaRPr lang="el-GR" sz="6200" dirty="0" smtClean="0"/>
          </a:p>
          <a:p>
            <a:r>
              <a:rPr lang="el-GR" sz="6200" dirty="0" smtClean="0"/>
              <a:t>Ο εργοδότης είναι αυτός που θα αποφασίσει τελικά αν θα έρθει σε επαφή με τις συστάσεις σας και αν θα ζητήσει περισσότερες πληροφορίες για εσάς. Αυτό μπορεί να το κάνει είτε τηλεφωνικά, είτε προσωπικά. </a:t>
            </a:r>
          </a:p>
          <a:p>
            <a:endParaRPr lang="el-GR" sz="6200" dirty="0" smtClean="0"/>
          </a:p>
          <a:p>
            <a:r>
              <a:rPr lang="el-GR" sz="6200" dirty="0" smtClean="0"/>
              <a:t>Πάντως, πριν παραδώσετε μια τέτοια λίστα σε έναν μελλοντικό εργοδότη, βεβαιωθείτε προηγουμένως ότι έχετε ενημερώσει και έχετε πάρει την άδεια από τους ανθρώπους που αναφέρετε ως συστάσεις. </a:t>
            </a:r>
          </a:p>
          <a:p>
            <a:endParaRPr lang="el-GR" sz="6200" dirty="0" smtClean="0"/>
          </a:p>
        </p:txBody>
      </p:sp>
      <p:sp>
        <p:nvSpPr>
          <p:cNvPr id="4" name="3 - TextBox"/>
          <p:cNvSpPr txBox="1"/>
          <p:nvPr/>
        </p:nvSpPr>
        <p:spPr>
          <a:xfrm>
            <a:off x="785786" y="5357826"/>
            <a:ext cx="7429552" cy="1200329"/>
          </a:xfrm>
          <a:prstGeom prst="rect">
            <a:avLst/>
          </a:prstGeom>
          <a:noFill/>
        </p:spPr>
        <p:txBody>
          <a:bodyPr wrap="square" rtlCol="0">
            <a:spAutoFit/>
          </a:bodyPr>
          <a:lstStyle/>
          <a:p>
            <a:r>
              <a:rPr lang="el-GR" dirty="0" smtClean="0"/>
              <a:t>Εάν δεν επιθυμείτε να ανακοινώσετε εκ των προτέρων τις συστάσεις σας, μπορείτε να ολοκληρώσετε το βιογραφικό σας με την ενότητα: «</a:t>
            </a:r>
            <a:r>
              <a:rPr lang="el-GR" b="1" dirty="0" smtClean="0"/>
              <a:t>Συστάσεις:</a:t>
            </a:r>
            <a:r>
              <a:rPr lang="el-GR" dirty="0" smtClean="0"/>
              <a:t> διαθέσιμες εφόσον ζητηθούν».</a:t>
            </a:r>
          </a:p>
          <a:p>
            <a:endParaRPr lang="el-GR" dirty="0"/>
          </a:p>
        </p:txBody>
      </p:sp>
      <p:sp>
        <p:nvSpPr>
          <p:cNvPr id="5" name="4 - Θέση ημερομηνίας"/>
          <p:cNvSpPr>
            <a:spLocks noGrp="1"/>
          </p:cNvSpPr>
          <p:nvPr>
            <p:ph type="dt" sz="half" idx="10"/>
          </p:nvPr>
        </p:nvSpPr>
        <p:spPr/>
        <p:txBody>
          <a:bodyPr/>
          <a:lstStyle/>
          <a:p>
            <a:r>
              <a:rPr lang="el-GR" smtClean="0"/>
              <a:t>ΓΡΑΣΥ 1ου ΕΠΑΛ ΑΘΗΝΩΝ </a:t>
            </a:r>
            <a:endParaRPr lang="el-GR"/>
          </a:p>
        </p:txBody>
      </p:sp>
      <p:sp>
        <p:nvSpPr>
          <p:cNvPr id="6" name="5 - Θέση αριθμού διαφάνειας"/>
          <p:cNvSpPr>
            <a:spLocks noGrp="1"/>
          </p:cNvSpPr>
          <p:nvPr>
            <p:ph type="sldNum" sz="quarter" idx="12"/>
          </p:nvPr>
        </p:nvSpPr>
        <p:spPr/>
        <p:txBody>
          <a:bodyPr/>
          <a:lstStyle/>
          <a:p>
            <a:fld id="{4192E8B9-B5F9-46DA-86CC-2D26A9147711}" type="slidenum">
              <a:rPr lang="el-GR" smtClean="0"/>
              <a:pPr/>
              <a:t>16</a:t>
            </a:fld>
            <a:endParaRPr lang="el-GR"/>
          </a:p>
        </p:txBody>
      </p:sp>
      <p:sp>
        <p:nvSpPr>
          <p:cNvPr id="7" name="6 - Θέση υποσέλιδου"/>
          <p:cNvSpPr>
            <a:spLocks noGrp="1"/>
          </p:cNvSpPr>
          <p:nvPr>
            <p:ph type="ftr" sz="quarter" idx="11"/>
          </p:nvPr>
        </p:nvSpPr>
        <p:spPr/>
        <p:txBody>
          <a:bodyPr/>
          <a:lstStyle/>
          <a:p>
            <a:r>
              <a:rPr lang="el-GR" smtClean="0"/>
              <a:t>Σ.Ε.Π</a:t>
            </a:r>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Βιβλιογραφία</a:t>
            </a:r>
            <a:endParaRPr lang="el-GR" dirty="0"/>
          </a:p>
        </p:txBody>
      </p:sp>
      <p:sp>
        <p:nvSpPr>
          <p:cNvPr id="3" name="2 - Θέση περιεχομένου"/>
          <p:cNvSpPr>
            <a:spLocks noGrp="1"/>
          </p:cNvSpPr>
          <p:nvPr>
            <p:ph idx="1"/>
          </p:nvPr>
        </p:nvSpPr>
        <p:spPr/>
        <p:txBody>
          <a:bodyPr>
            <a:normAutofit fontScale="47500" lnSpcReduction="20000"/>
          </a:bodyPr>
          <a:lstStyle/>
          <a:p>
            <a:r>
              <a:rPr lang="el-GR" b="1" i="1" dirty="0" smtClean="0"/>
              <a:t>Βιβλιογραφία για τη σύνταξη του βιογραφικού σημειώματος και της συνοδευτικής επιστολής</a:t>
            </a:r>
            <a:endParaRPr lang="el-GR" dirty="0" smtClean="0"/>
          </a:p>
          <a:p>
            <a:r>
              <a:rPr lang="el-GR" dirty="0" smtClean="0"/>
              <a:t>«</a:t>
            </a:r>
            <a:r>
              <a:rPr lang="en-US" dirty="0" smtClean="0"/>
              <a:t>The Complete Resume &amp; Job Search Book for College Students», </a:t>
            </a:r>
            <a:r>
              <a:rPr lang="en-US" i="1" dirty="0" smtClean="0"/>
              <a:t>Bob Adams, ADAMS Publishing, 1992</a:t>
            </a:r>
            <a:r>
              <a:rPr lang="en-US" dirty="0" smtClean="0"/>
              <a:t>.</a:t>
            </a:r>
          </a:p>
          <a:p>
            <a:r>
              <a:rPr lang="en-US" dirty="0" smtClean="0"/>
              <a:t>«The 90 minute resume», </a:t>
            </a:r>
            <a:r>
              <a:rPr lang="en-US" i="1" dirty="0" smtClean="0"/>
              <a:t>Peggy Schmidt, Peterson’s, 1996</a:t>
            </a:r>
            <a:r>
              <a:rPr lang="en-US" dirty="0" smtClean="0"/>
              <a:t>.</a:t>
            </a:r>
          </a:p>
          <a:p>
            <a:r>
              <a:rPr lang="en-US" dirty="0" smtClean="0"/>
              <a:t>«Readymade CVs», </a:t>
            </a:r>
            <a:r>
              <a:rPr lang="en-US" i="1" dirty="0" smtClean="0"/>
              <a:t>Lynn Williams, </a:t>
            </a:r>
            <a:r>
              <a:rPr lang="en-US" i="1" dirty="0" err="1" smtClean="0"/>
              <a:t>Kogan</a:t>
            </a:r>
            <a:r>
              <a:rPr lang="en-US" i="1" dirty="0" smtClean="0"/>
              <a:t> Page, 1996</a:t>
            </a:r>
            <a:r>
              <a:rPr lang="en-US" dirty="0" smtClean="0"/>
              <a:t>.</a:t>
            </a:r>
          </a:p>
          <a:p>
            <a:r>
              <a:rPr lang="en-US" dirty="0" smtClean="0"/>
              <a:t>«Resumes for health and medical careers», </a:t>
            </a:r>
            <a:r>
              <a:rPr lang="en-US" i="1" dirty="0" smtClean="0"/>
              <a:t>The Editors of VGM Career Horizons, NTC/Contemporary Publishing Company, 1998</a:t>
            </a:r>
            <a:r>
              <a:rPr lang="en-US" dirty="0" smtClean="0"/>
              <a:t>.</a:t>
            </a:r>
          </a:p>
          <a:p>
            <a:r>
              <a:rPr lang="en-US" dirty="0" smtClean="0"/>
              <a:t>«Resumes for banking and financial careers», </a:t>
            </a:r>
            <a:r>
              <a:rPr lang="en-US" i="1" dirty="0" smtClean="0"/>
              <a:t>Editors of VGM Career Horizons, 1997</a:t>
            </a:r>
            <a:r>
              <a:rPr lang="en-US" dirty="0" smtClean="0"/>
              <a:t>.</a:t>
            </a:r>
          </a:p>
          <a:p>
            <a:r>
              <a:rPr lang="en-US" dirty="0" smtClean="0"/>
              <a:t>«Resumes for social service careers», </a:t>
            </a:r>
            <a:r>
              <a:rPr lang="en-US" i="1" dirty="0" smtClean="0"/>
              <a:t>Editors of VGM Career Horizons, 1997</a:t>
            </a:r>
            <a:r>
              <a:rPr lang="en-US" dirty="0" smtClean="0"/>
              <a:t>.</a:t>
            </a:r>
          </a:p>
          <a:p>
            <a:r>
              <a:rPr lang="en-US" dirty="0" smtClean="0"/>
              <a:t>«Resumes for first time job hunter», </a:t>
            </a:r>
            <a:r>
              <a:rPr lang="en-US" i="1" dirty="0" smtClean="0"/>
              <a:t>Editors of VGM Career Horizons, 1997</a:t>
            </a:r>
            <a:r>
              <a:rPr lang="en-US" dirty="0" smtClean="0"/>
              <a:t>.</a:t>
            </a:r>
          </a:p>
          <a:p>
            <a:r>
              <a:rPr lang="en-US" dirty="0" smtClean="0"/>
              <a:t>«Curriculum Vitae», </a:t>
            </a:r>
            <a:r>
              <a:rPr lang="el-GR" i="1" dirty="0" smtClean="0"/>
              <a:t>Α.Π. </a:t>
            </a:r>
            <a:r>
              <a:rPr lang="el-GR" i="1" dirty="0" err="1" smtClean="0"/>
              <a:t>Ασημακοπούλου</a:t>
            </a:r>
            <a:r>
              <a:rPr lang="el-GR" i="1" dirty="0" smtClean="0"/>
              <a:t>, Π.Α </a:t>
            </a:r>
            <a:r>
              <a:rPr lang="el-GR" i="1" dirty="0" err="1" smtClean="0"/>
              <a:t>Ασημακοπούλου</a:t>
            </a:r>
            <a:r>
              <a:rPr lang="el-GR" i="1" dirty="0" smtClean="0"/>
              <a:t>, Εκδόσεις Φάσμα, 1997</a:t>
            </a:r>
            <a:r>
              <a:rPr lang="el-GR" dirty="0" smtClean="0"/>
              <a:t>.</a:t>
            </a:r>
          </a:p>
          <a:p>
            <a:r>
              <a:rPr lang="el-GR" dirty="0" smtClean="0"/>
              <a:t>«</a:t>
            </a:r>
            <a:r>
              <a:rPr lang="en-US" dirty="0" smtClean="0"/>
              <a:t>Writing your resume or CV in French as well as in English» (bilingual edition), </a:t>
            </a:r>
            <a:r>
              <a:rPr lang="en-US" i="1" dirty="0" smtClean="0"/>
              <a:t>Les Editions d’ </a:t>
            </a:r>
            <a:r>
              <a:rPr lang="en-US" i="1" dirty="0" err="1" smtClean="0"/>
              <a:t>organisation</a:t>
            </a:r>
            <a:r>
              <a:rPr lang="en-US" i="1" dirty="0" smtClean="0"/>
              <a:t>, 1998</a:t>
            </a:r>
            <a:r>
              <a:rPr lang="en-US" dirty="0" smtClean="0"/>
              <a:t>.</a:t>
            </a:r>
          </a:p>
          <a:p>
            <a:r>
              <a:rPr lang="en-US" dirty="0" smtClean="0"/>
              <a:t>«Power resumes», </a:t>
            </a:r>
            <a:r>
              <a:rPr lang="en-US" i="1" dirty="0" smtClean="0"/>
              <a:t>Ron </a:t>
            </a:r>
            <a:r>
              <a:rPr lang="en-US" i="1" dirty="0" err="1" smtClean="0"/>
              <a:t>Tepper</a:t>
            </a:r>
            <a:r>
              <a:rPr lang="en-US" i="1" dirty="0" smtClean="0"/>
              <a:t>, </a:t>
            </a:r>
            <a:r>
              <a:rPr lang="el-GR" i="1" dirty="0" smtClean="0"/>
              <a:t>Εκδόσεις </a:t>
            </a:r>
            <a:r>
              <a:rPr lang="en-US" i="1" dirty="0" smtClean="0"/>
              <a:t>John Wiley &amp; Sons, 1998</a:t>
            </a:r>
            <a:r>
              <a:rPr lang="en-US" dirty="0" smtClean="0"/>
              <a:t>.</a:t>
            </a:r>
          </a:p>
          <a:p>
            <a:r>
              <a:rPr lang="en-US" dirty="0" smtClean="0"/>
              <a:t>«175 high-impact cover letters», </a:t>
            </a:r>
            <a:r>
              <a:rPr lang="en-US" i="1" dirty="0" smtClean="0"/>
              <a:t>R. Beatty, Wiley, 1993</a:t>
            </a:r>
            <a:r>
              <a:rPr lang="en-US" dirty="0" smtClean="0"/>
              <a:t>.</a:t>
            </a:r>
          </a:p>
          <a:p>
            <a:endParaRPr lang="el-GR" dirty="0"/>
          </a:p>
        </p:txBody>
      </p:sp>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αριθμού διαφάνειας"/>
          <p:cNvSpPr>
            <a:spLocks noGrp="1"/>
          </p:cNvSpPr>
          <p:nvPr>
            <p:ph type="sldNum" sz="quarter" idx="12"/>
          </p:nvPr>
        </p:nvSpPr>
        <p:spPr/>
        <p:txBody>
          <a:bodyPr/>
          <a:lstStyle/>
          <a:p>
            <a:fld id="{4192E8B9-B5F9-46DA-86CC-2D26A9147711}" type="slidenum">
              <a:rPr lang="el-GR" smtClean="0"/>
              <a:pPr/>
              <a:t>17</a:t>
            </a:fld>
            <a:endParaRPr lang="el-GR"/>
          </a:p>
        </p:txBody>
      </p:sp>
      <p:sp>
        <p:nvSpPr>
          <p:cNvPr id="6" name="5 - Θέση υποσέλιδου"/>
          <p:cNvSpPr>
            <a:spLocks noGrp="1"/>
          </p:cNvSpPr>
          <p:nvPr>
            <p:ph type="ftr" sz="quarter" idx="11"/>
          </p:nvPr>
        </p:nvSpPr>
        <p:spPr/>
        <p:txBody>
          <a:bodyPr/>
          <a:lstStyle/>
          <a:p>
            <a:r>
              <a:rPr lang="el-GR" smtClean="0"/>
              <a:t>Σ.Ε.Π</a:t>
            </a:r>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ChangeArrowheads="1"/>
          </p:cNvSpPr>
          <p:nvPr/>
        </p:nvSpPr>
        <p:spPr bwMode="auto">
          <a:xfrm>
            <a:off x="142844" y="428604"/>
            <a:ext cx="4992072" cy="163121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l-GR" sz="1000" b="1" i="0" u="none" strike="noStrike" cap="none" normalizeH="0" baseline="0" dirty="0" smtClean="0">
                <a:ln>
                  <a:noFill/>
                </a:ln>
                <a:solidFill>
                  <a:schemeClr val="tx1"/>
                </a:solidFill>
                <a:effectLst/>
                <a:latin typeface="Arial" pitchFamily="34" charset="0"/>
                <a:ea typeface="Arial Unicode MS" pitchFamily="34" charset="-128"/>
                <a:cs typeface="Arial" pitchFamily="34" charset="0"/>
              </a:rPr>
              <a:t>ΥΠΟΔΕΙΓΜΑ ΕΥΡΩΠΑΪΚΟΥ ΒΙΟΓΡΑΦΙΚΟΥ ΣΗΜΕΙΩΜΑΤΟΣ</a:t>
            </a:r>
            <a:endParaRPr kumimoji="0" lang="el-GR" sz="12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Το ενιαίο βιογραφικό σημείωμα βοηθά σημαντικά, </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όχι μόνο αυτούς που ζητούν εργασία, </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αλλά και τις ίδιες τις επιχειρήσεις και τους δημόσιους φορείς</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που αναλαμβάνουν την αξιολόγηση του προσωπικού που τους «χτυπά» την πόρτα. </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Όπως αναφέρεται στην επίσημη Εφημερίδα των Ευρωπαϊκών Κοινοτήτων, </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κύριος στόχος του υποδείγματος για τα βιογραφικά είναι να βοηθήσει </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κάθε εργαζόμενο να παρουσιάσει με τρόπο απλό και κατανοητό </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τα τυπικά του προσόντα, τις ικανότητες και την εμπειρία του, </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τόσο στους εργοδότες όσο και σε ιδρύματα εκπαίδευσης και κατάρτισης</a:t>
            </a:r>
            <a:r>
              <a:rPr kumimoji="0" lang="el-GR" sz="900" b="0" i="0" u="none" strike="noStrike" cap="none" normalizeH="0" baseline="0" dirty="0" smtClean="0">
                <a:ln>
                  <a:noFill/>
                </a:ln>
                <a:solidFill>
                  <a:schemeClr val="tx1"/>
                </a:solidFill>
                <a:effectLst/>
                <a:latin typeface="Arial" pitchFamily="34" charset="0"/>
                <a:cs typeface="Arial" pitchFamily="34" charset="0"/>
              </a:rPr>
              <a:t> </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8" name="27 - Πίνακας"/>
          <p:cNvGraphicFramePr>
            <a:graphicFrameLocks noGrp="1"/>
          </p:cNvGraphicFramePr>
          <p:nvPr/>
        </p:nvGraphicFramePr>
        <p:xfrm>
          <a:off x="714348" y="2357430"/>
          <a:ext cx="3071834" cy="2133600"/>
        </p:xfrm>
        <a:graphic>
          <a:graphicData uri="http://schemas.openxmlformats.org/drawingml/2006/table">
            <a:tbl>
              <a:tblPr/>
              <a:tblGrid>
                <a:gridCol w="3071834"/>
              </a:tblGrid>
              <a:tr h="0">
                <a:tc>
                  <a:txBody>
                    <a:bodyPr/>
                    <a:lstStyle/>
                    <a:p>
                      <a:r>
                        <a:rPr lang="el-GR" sz="1000" b="1">
                          <a:latin typeface="Arial"/>
                        </a:rPr>
                        <a:t>ΠΡΟΣΩΠΙΚΕΣ ΠΛΗΡΟΦΟΡΙΕΣ</a:t>
                      </a:r>
                      <a:endParaRPr lang="el-GR" sz="1000">
                        <a:latin typeface="Times New Roman"/>
                      </a:endParaRPr>
                    </a:p>
                    <a:p>
                      <a:pPr algn="r"/>
                      <a:r>
                        <a:rPr lang="el-GR" sz="1000" b="0">
                          <a:latin typeface="Arial"/>
                        </a:rPr>
                        <a:t>Ονοματεπώνυμο</a:t>
                      </a:r>
                      <a:endParaRPr lang="el-GR" sz="1000">
                        <a:latin typeface="Times New Roman"/>
                      </a:endParaRPr>
                    </a:p>
                    <a:p>
                      <a:pPr algn="r"/>
                      <a:r>
                        <a:rPr lang="el-GR" sz="1000" b="0">
                          <a:latin typeface="Arial"/>
                        </a:rPr>
                        <a:t>Διεύθυνση</a:t>
                      </a:r>
                      <a:endParaRPr lang="el-GR" sz="1000">
                        <a:latin typeface="Times New Roman"/>
                      </a:endParaRPr>
                    </a:p>
                    <a:p>
                      <a:pPr algn="r"/>
                      <a:r>
                        <a:rPr lang="el-GR" sz="1000" b="0">
                          <a:latin typeface="Arial"/>
                        </a:rPr>
                        <a:t>Τηλέφωνο</a:t>
                      </a:r>
                      <a:endParaRPr lang="el-GR" sz="1000">
                        <a:latin typeface="Times New Roman"/>
                      </a:endParaRPr>
                    </a:p>
                    <a:p>
                      <a:pPr algn="r"/>
                      <a:r>
                        <a:rPr lang="en-US" sz="1000" b="0">
                          <a:latin typeface="Arial"/>
                        </a:rPr>
                        <a:t>Fax</a:t>
                      </a:r>
                      <a:endParaRPr lang="el-GR" sz="1000">
                        <a:latin typeface="Times New Roman"/>
                      </a:endParaRPr>
                    </a:p>
                    <a:p>
                      <a:pPr algn="r"/>
                      <a:r>
                        <a:rPr lang="el-GR" sz="1000" b="0">
                          <a:latin typeface="Arial"/>
                        </a:rPr>
                        <a:t>Ηλεκτρονικό ταχυδρομείο </a:t>
                      </a:r>
                      <a:endParaRPr lang="el-GR" sz="1000">
                        <a:latin typeface="Times New Roman"/>
                      </a:endParaRPr>
                    </a:p>
                    <a:p>
                      <a:pPr algn="r"/>
                      <a:r>
                        <a:rPr lang="el-GR" sz="1000" b="0">
                          <a:latin typeface="Arial"/>
                        </a:rPr>
                        <a:t>Υπηκοότητα</a:t>
                      </a:r>
                      <a:r>
                        <a:rPr lang="el-GR" sz="1000" b="1">
                          <a:latin typeface="Arial"/>
                        </a:rPr>
                        <a:t> </a:t>
                      </a:r>
                      <a:endParaRPr lang="el-GR" sz="1000">
                        <a:latin typeface="Times New Roman"/>
                      </a:endParaRPr>
                    </a:p>
                    <a:p>
                      <a:r>
                        <a:rPr lang="el-GR" sz="1000" b="1">
                          <a:latin typeface="Arial"/>
                        </a:rPr>
                        <a:t>                    </a:t>
                      </a:r>
                      <a:r>
                        <a:rPr lang="el-GR" sz="1000" b="0">
                          <a:latin typeface="Arial"/>
                        </a:rPr>
                        <a:t>Ημερομηνία γέννησης  </a:t>
                      </a:r>
                      <a:endParaRPr lang="el-GR" sz="1000">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0">
                <a:tc>
                  <a:txBody>
                    <a:bodyPr/>
                    <a:lstStyle/>
                    <a:p>
                      <a:r>
                        <a:rPr lang="el-GR" sz="1000" b="1" dirty="0">
                          <a:latin typeface="Arial"/>
                        </a:rPr>
                        <a:t>ΕΠΑΓΓΕΛΜΑΤΙΚΗ ΠΕΙΡΑ</a:t>
                      </a:r>
                      <a:endParaRPr lang="el-GR" sz="1000" dirty="0">
                        <a:latin typeface="Times New Roman"/>
                      </a:endParaRPr>
                    </a:p>
                    <a:p>
                      <a:pPr marL="342900" lvl="0" indent="-342900">
                        <a:buFont typeface="Symbol"/>
                        <a:buChar char=""/>
                        <a:tabLst>
                          <a:tab pos="457200" algn="l"/>
                        </a:tabLst>
                      </a:pPr>
                      <a:r>
                        <a:rPr lang="el-GR" sz="1000" b="0" dirty="0">
                          <a:latin typeface="Arial"/>
                        </a:rPr>
                        <a:t>Ημερομηνίες (από – έως)</a:t>
                      </a:r>
                      <a:endParaRPr lang="el-GR" sz="1000" dirty="0">
                        <a:latin typeface="Times New Roman"/>
                      </a:endParaRPr>
                    </a:p>
                    <a:p>
                      <a:pPr marL="342900" lvl="0" indent="-342900">
                        <a:buFont typeface="Symbol"/>
                        <a:buChar char=""/>
                        <a:tabLst>
                          <a:tab pos="457200" algn="l"/>
                        </a:tabLst>
                      </a:pPr>
                      <a:r>
                        <a:rPr lang="el-GR" sz="1000" b="0" dirty="0">
                          <a:latin typeface="Arial"/>
                        </a:rPr>
                        <a:t>Επωνυμία και διεύθυνση του εργοδότη</a:t>
                      </a:r>
                      <a:endParaRPr lang="el-GR" sz="1000" dirty="0">
                        <a:latin typeface="Times New Roman"/>
                      </a:endParaRPr>
                    </a:p>
                    <a:p>
                      <a:pPr marL="342900" lvl="0" indent="-342900">
                        <a:buFont typeface="Symbol"/>
                        <a:buChar char=""/>
                        <a:tabLst>
                          <a:tab pos="457200" algn="l"/>
                        </a:tabLst>
                      </a:pPr>
                      <a:r>
                        <a:rPr lang="el-GR" sz="1000" b="0" dirty="0">
                          <a:latin typeface="Arial"/>
                        </a:rPr>
                        <a:t>Είδος της επιχείρησης ή του κλάδου </a:t>
                      </a:r>
                      <a:endParaRPr lang="el-GR" sz="1000" dirty="0">
                        <a:latin typeface="Times New Roman"/>
                      </a:endParaRPr>
                    </a:p>
                    <a:p>
                      <a:pPr marL="342900" lvl="0" indent="-342900">
                        <a:buFont typeface="Symbol"/>
                        <a:buChar char=""/>
                        <a:tabLst>
                          <a:tab pos="457200" algn="l"/>
                        </a:tabLst>
                      </a:pPr>
                      <a:r>
                        <a:rPr lang="el-GR" sz="1000" b="0" dirty="0">
                          <a:latin typeface="Arial"/>
                        </a:rPr>
                        <a:t>Απασχόληση ή θέση που κατείχατε </a:t>
                      </a:r>
                      <a:endParaRPr lang="el-GR" sz="1000" dirty="0">
                        <a:latin typeface="Times New Roman"/>
                      </a:endParaRPr>
                    </a:p>
                    <a:p>
                      <a:pPr marL="342900" lvl="0" indent="-342900">
                        <a:buFont typeface="Symbol"/>
                        <a:buChar char=""/>
                        <a:tabLst>
                          <a:tab pos="457200" algn="l"/>
                        </a:tabLst>
                      </a:pPr>
                      <a:r>
                        <a:rPr lang="el-GR" sz="1000" b="0" dirty="0">
                          <a:latin typeface="Arial"/>
                        </a:rPr>
                        <a:t>Κύριες δραστηριότητες και αρμοδιότητες</a:t>
                      </a:r>
                      <a:endParaRPr lang="el-GR" sz="1000" dirty="0">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bl>
          </a:graphicData>
        </a:graphic>
      </p:graphicFrame>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αριθμού διαφάνειας"/>
          <p:cNvSpPr>
            <a:spLocks noGrp="1"/>
          </p:cNvSpPr>
          <p:nvPr>
            <p:ph type="sldNum" sz="quarter" idx="12"/>
          </p:nvPr>
        </p:nvSpPr>
        <p:spPr/>
        <p:txBody>
          <a:bodyPr/>
          <a:lstStyle/>
          <a:p>
            <a:fld id="{4192E8B9-B5F9-46DA-86CC-2D26A9147711}" type="slidenum">
              <a:rPr lang="el-GR" smtClean="0"/>
              <a:pPr/>
              <a:t>18</a:t>
            </a:fld>
            <a:endParaRPr lang="el-GR"/>
          </a:p>
        </p:txBody>
      </p:sp>
      <p:sp>
        <p:nvSpPr>
          <p:cNvPr id="6" name="5 - Θέση υποσέλιδου"/>
          <p:cNvSpPr>
            <a:spLocks noGrp="1"/>
          </p:cNvSpPr>
          <p:nvPr>
            <p:ph type="ftr" sz="quarter" idx="11"/>
          </p:nvPr>
        </p:nvSpPr>
        <p:spPr/>
        <p:txBody>
          <a:bodyPr/>
          <a:lstStyle/>
          <a:p>
            <a:r>
              <a:rPr lang="el-GR" smtClean="0"/>
              <a:t>Σ.Ε.Π</a:t>
            </a: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FFFF00"/>
                </a:solidFill>
                <a:effectLst>
                  <a:outerShdw blurRad="38100" dist="38100" dir="2700000" algn="tl">
                    <a:srgbClr val="000000">
                      <a:alpha val="43137"/>
                    </a:srgbClr>
                  </a:outerShdw>
                </a:effectLst>
              </a:rPr>
              <a:t>ΒΙΟΓΡΑΦΙΚΟ ΣΗΜΕΙΩΜΑ</a:t>
            </a:r>
            <a:r>
              <a:rPr lang="el-GR" dirty="0" smtClean="0"/>
              <a:t/>
            </a:r>
            <a:br>
              <a:rPr lang="el-GR" dirty="0" smtClean="0"/>
            </a:br>
            <a:endParaRPr lang="el-GR" dirty="0"/>
          </a:p>
        </p:txBody>
      </p:sp>
      <p:sp>
        <p:nvSpPr>
          <p:cNvPr id="3" name="2 - Ορθογώνιο"/>
          <p:cNvSpPr/>
          <p:nvPr/>
        </p:nvSpPr>
        <p:spPr>
          <a:xfrm>
            <a:off x="285720" y="1720840"/>
            <a:ext cx="8429684" cy="3785652"/>
          </a:xfrm>
          <a:prstGeom prst="rect">
            <a:avLst/>
          </a:prstGeom>
        </p:spPr>
        <p:txBody>
          <a:bodyPr wrap="square">
            <a:spAutoFit/>
          </a:bodyPr>
          <a:lstStyle/>
          <a:p>
            <a:pPr>
              <a:buFont typeface="Arial" pitchFamily="34" charset="0"/>
              <a:buChar char="•"/>
            </a:pPr>
            <a:r>
              <a:rPr lang="el-GR" sz="2400" b="1" dirty="0" smtClean="0"/>
              <a:t>Το βιογραφικό σημείωμα αποτελεί ένα από τα σημαντικότερα εργαλεία στη διαδικασία αναζήτησης εργασίας. </a:t>
            </a:r>
            <a:endParaRPr lang="en-US" sz="2400" b="1" dirty="0" smtClean="0"/>
          </a:p>
          <a:p>
            <a:endParaRPr lang="en-US" sz="2400" b="1" dirty="0" smtClean="0"/>
          </a:p>
          <a:p>
            <a:pPr>
              <a:buFont typeface="Arial" pitchFamily="34" charset="0"/>
              <a:buChar char="•"/>
            </a:pPr>
            <a:r>
              <a:rPr lang="el-GR" sz="2400" b="1" dirty="0" smtClean="0"/>
              <a:t>Ουσιαστικά, πρόκειται για μια συνοπτική αλλά εμπεριστατωμένη παρουσίαση των γνώσεων, των εμπειριών και των ικανοτήτων σας. </a:t>
            </a:r>
            <a:endParaRPr lang="en-US" sz="2400" b="1" dirty="0" smtClean="0"/>
          </a:p>
          <a:p>
            <a:endParaRPr lang="en-US" sz="2400" b="1" dirty="0" smtClean="0"/>
          </a:p>
          <a:p>
            <a:pPr>
              <a:buFont typeface="Arial" pitchFamily="34" charset="0"/>
              <a:buChar char="•"/>
            </a:pPr>
            <a:r>
              <a:rPr lang="el-GR" sz="2400" b="1" dirty="0" smtClean="0"/>
              <a:t>Στόχος του βιογραφικού είναι να τραβήξει την προσοχή του εργοδότη, να του δημιουργήσει μία θετική εικόνα για εσάς και να τον βοηθήσει στη διαδικασία επιλογής προσωπικού.</a:t>
            </a:r>
            <a:endParaRPr lang="el-GR" sz="2400" b="1" dirty="0"/>
          </a:p>
        </p:txBody>
      </p:sp>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αριθμού διαφάνειας"/>
          <p:cNvSpPr>
            <a:spLocks noGrp="1"/>
          </p:cNvSpPr>
          <p:nvPr>
            <p:ph type="sldNum" sz="quarter" idx="12"/>
          </p:nvPr>
        </p:nvSpPr>
        <p:spPr/>
        <p:txBody>
          <a:bodyPr/>
          <a:lstStyle/>
          <a:p>
            <a:fld id="{4192E8B9-B5F9-46DA-86CC-2D26A9147711}" type="slidenum">
              <a:rPr lang="el-GR" smtClean="0"/>
              <a:pPr/>
              <a:t>2</a:t>
            </a:fld>
            <a:endParaRPr lang="el-GR"/>
          </a:p>
        </p:txBody>
      </p:sp>
      <p:sp>
        <p:nvSpPr>
          <p:cNvPr id="6" name="5 - Θέση υποσέλιδου"/>
          <p:cNvSpPr>
            <a:spLocks noGrp="1"/>
          </p:cNvSpPr>
          <p:nvPr>
            <p:ph type="ftr" sz="quarter" idx="11"/>
          </p:nvPr>
        </p:nvSpPr>
        <p:spPr/>
        <p:txBody>
          <a:bodyPr/>
          <a:lstStyle/>
          <a:p>
            <a:r>
              <a:rPr lang="el-GR" smtClean="0"/>
              <a:t>Σ.Ε.Π</a:t>
            </a:r>
            <a:endParaRPr lang="el-G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71604" y="274638"/>
            <a:ext cx="7215238" cy="939784"/>
          </a:xfrm>
        </p:spPr>
        <p:txBody>
          <a:bodyPr>
            <a:noAutofit/>
          </a:bodyPr>
          <a:lstStyle/>
          <a:p>
            <a:pPr lvl="0"/>
            <a:r>
              <a:rPr lang="el-GR" sz="2800" b="1" dirty="0" smtClean="0">
                <a:solidFill>
                  <a:srgbClr val="003366"/>
                </a:solidFill>
                <a:latin typeface="Verdana" pitchFamily="34" charset="0"/>
                <a:cs typeface="Times New Roman" pitchFamily="18" charset="0"/>
              </a:rPr>
              <a:t>Για ποιους λόγους </a:t>
            </a:r>
            <a:br>
              <a:rPr lang="el-GR" sz="2800" b="1" dirty="0" smtClean="0">
                <a:solidFill>
                  <a:srgbClr val="003366"/>
                </a:solidFill>
                <a:latin typeface="Verdana" pitchFamily="34" charset="0"/>
                <a:cs typeface="Times New Roman" pitchFamily="18" charset="0"/>
              </a:rPr>
            </a:br>
            <a:r>
              <a:rPr lang="el-GR" sz="2800" b="1" dirty="0" smtClean="0">
                <a:solidFill>
                  <a:srgbClr val="003366"/>
                </a:solidFill>
                <a:latin typeface="Verdana" pitchFamily="34" charset="0"/>
                <a:cs typeface="Times New Roman" pitchFamily="18" charset="0"/>
              </a:rPr>
              <a:t>το χρησιμοποιούν οι επιχειρήσεις;</a:t>
            </a:r>
            <a:endParaRPr lang="el-GR" sz="2800" b="1" dirty="0"/>
          </a:p>
        </p:txBody>
      </p:sp>
      <p:sp>
        <p:nvSpPr>
          <p:cNvPr id="1025" name="Rectangle 1"/>
          <p:cNvSpPr>
            <a:spLocks noChangeArrowheads="1"/>
          </p:cNvSpPr>
          <p:nvPr/>
        </p:nvSpPr>
        <p:spPr bwMode="auto">
          <a:xfrm>
            <a:off x="285720" y="1407842"/>
            <a:ext cx="8643998" cy="44319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l-GR" sz="2400" b="1" dirty="0" smtClean="0"/>
              <a:t>1. Είναι ένας εύκολος και γρήγορος τρόπος να συγκεντρώσουν      πληροφορίες για τους υποψήφιους υπαλλήλους τους πριν ακόμα τους δουν από κοντά.</a:t>
            </a:r>
          </a:p>
          <a:p>
            <a:pPr marL="0" marR="0" lvl="0" indent="0" algn="l" defTabSz="914400" rtl="0" eaLnBrk="0" fontAlgn="base" latinLnBrk="0" hangingPunct="0">
              <a:lnSpc>
                <a:spcPct val="100000"/>
              </a:lnSpc>
              <a:spcBef>
                <a:spcPct val="0"/>
              </a:spcBef>
              <a:spcAft>
                <a:spcPct val="0"/>
              </a:spcAft>
              <a:buClrTx/>
              <a:buSzTx/>
              <a:buFontTx/>
              <a:buNone/>
              <a:tabLst/>
            </a:pPr>
            <a:r>
              <a:rPr lang="el-GR" sz="2400" b="1" dirty="0" smtClean="0"/>
              <a:t>2. Ο εργοδότης θέλει να μάθει αν ο υποψήφιος έχει τα προσόντα για να παρουσιάζει σωστά τον εαυτό του, να χειρίζεται σωστά τον γραπτό λόγο. </a:t>
            </a:r>
          </a:p>
          <a:p>
            <a:pPr marL="0" marR="0" lvl="0" indent="0" algn="l" defTabSz="914400" rtl="0" eaLnBrk="0" fontAlgn="base" latinLnBrk="0" hangingPunct="0">
              <a:lnSpc>
                <a:spcPct val="100000"/>
              </a:lnSpc>
              <a:spcBef>
                <a:spcPct val="0"/>
              </a:spcBef>
              <a:spcAft>
                <a:spcPct val="0"/>
              </a:spcAft>
              <a:buClrTx/>
              <a:buSzTx/>
              <a:buFontTx/>
              <a:buNone/>
              <a:tabLst/>
            </a:pPr>
            <a:endParaRPr lang="el-GR" sz="2400" b="1" dirty="0" smtClean="0"/>
          </a:p>
          <a:p>
            <a:pPr lvl="0" eaLnBrk="0" fontAlgn="base" hangingPunct="0">
              <a:spcBef>
                <a:spcPct val="0"/>
              </a:spcBef>
              <a:spcAft>
                <a:spcPct val="0"/>
              </a:spcAft>
            </a:pPr>
            <a:r>
              <a:rPr lang="el-GR" sz="2400" b="1" dirty="0" smtClean="0"/>
              <a:t>Το βιογραφικό  σημείωμα  είναι για τον  εργοδότη μια πρώτη ένδειξη  για στοιχεία του χαρακτήρα του ατόμου που το σύνταξε   (κοινωνικότητα, ευχέρεια λόγου, τάξη) στοιχεία που έχουν βαρύτητα για πολλούς εργοδότες.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αριθμού διαφάνειας"/>
          <p:cNvSpPr>
            <a:spLocks noGrp="1"/>
          </p:cNvSpPr>
          <p:nvPr>
            <p:ph type="sldNum" sz="quarter" idx="12"/>
          </p:nvPr>
        </p:nvSpPr>
        <p:spPr/>
        <p:txBody>
          <a:bodyPr/>
          <a:lstStyle/>
          <a:p>
            <a:fld id="{4192E8B9-B5F9-46DA-86CC-2D26A9147711}" type="slidenum">
              <a:rPr lang="el-GR" smtClean="0"/>
              <a:pPr/>
              <a:t>3</a:t>
            </a:fld>
            <a:endParaRPr lang="el-GR"/>
          </a:p>
        </p:txBody>
      </p:sp>
      <p:sp>
        <p:nvSpPr>
          <p:cNvPr id="6" name="5 - Θέση υποσέλιδου"/>
          <p:cNvSpPr>
            <a:spLocks noGrp="1"/>
          </p:cNvSpPr>
          <p:nvPr>
            <p:ph type="ftr" sz="quarter" idx="11"/>
          </p:nvPr>
        </p:nvSpPr>
        <p:spPr/>
        <p:txBody>
          <a:bodyPr/>
          <a:lstStyle/>
          <a:p>
            <a:r>
              <a:rPr lang="el-GR" smtClean="0"/>
              <a:t>Σ.Ε.Π</a:t>
            </a:r>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ΧΡΗΣΙΜΕΣ ΟΔΗΓΙΕΣ</a:t>
            </a:r>
            <a:endParaRPr lang="el-GR" dirty="0"/>
          </a:p>
        </p:txBody>
      </p:sp>
      <p:sp>
        <p:nvSpPr>
          <p:cNvPr id="3" name="2 - Ορθογώνιο"/>
          <p:cNvSpPr/>
          <p:nvPr/>
        </p:nvSpPr>
        <p:spPr>
          <a:xfrm>
            <a:off x="214282" y="142852"/>
            <a:ext cx="1571635" cy="646331"/>
          </a:xfrm>
          <a:prstGeom prst="rect">
            <a:avLst/>
          </a:prstGeom>
        </p:spPr>
        <p:txBody>
          <a:bodyPr wrap="square">
            <a:spAutoFit/>
          </a:bodyPr>
          <a:lstStyle/>
          <a:p>
            <a:r>
              <a:rPr lang="el-GR" b="1" dirty="0" smtClean="0">
                <a:solidFill>
                  <a:srgbClr val="FFFF00"/>
                </a:solidFill>
                <a:effectLst>
                  <a:outerShdw blurRad="38100" dist="38100" dir="2700000" algn="tl">
                    <a:srgbClr val="000000">
                      <a:alpha val="43137"/>
                    </a:srgbClr>
                  </a:outerShdw>
                </a:effectLst>
              </a:rPr>
              <a:t>ΒΙΟΓΡΑΦΙΚΟ ΣΗΜΕΙΩΜΑ</a:t>
            </a:r>
            <a:endParaRPr lang="el-GR" dirty="0"/>
          </a:p>
        </p:txBody>
      </p:sp>
      <p:sp>
        <p:nvSpPr>
          <p:cNvPr id="4" name="3 - Ορθογώνιο"/>
          <p:cNvSpPr/>
          <p:nvPr/>
        </p:nvSpPr>
        <p:spPr>
          <a:xfrm>
            <a:off x="428596" y="1500174"/>
            <a:ext cx="8001056" cy="4093428"/>
          </a:xfrm>
          <a:prstGeom prst="rect">
            <a:avLst/>
          </a:prstGeom>
        </p:spPr>
        <p:txBody>
          <a:bodyPr wrap="square">
            <a:spAutoFit/>
          </a:bodyPr>
          <a:lstStyle/>
          <a:p>
            <a:pPr>
              <a:buFont typeface="Arial" pitchFamily="34" charset="0"/>
              <a:buChar char="•"/>
            </a:pPr>
            <a:r>
              <a:rPr lang="el-GR" sz="2000" b="1" dirty="0" smtClean="0"/>
              <a:t>Ένα βιογραφικό θα πρέπει να είναι σύντομο </a:t>
            </a:r>
            <a:r>
              <a:rPr lang="en-US" sz="2000" b="1" dirty="0" smtClean="0"/>
              <a:t> </a:t>
            </a:r>
            <a:r>
              <a:rPr lang="el-GR" sz="2000" b="1" dirty="0" smtClean="0"/>
              <a:t>ευανάγνωστο και καθαρό.</a:t>
            </a:r>
            <a:r>
              <a:rPr lang="en-US" sz="2000" dirty="0" smtClean="0"/>
              <a:t>                                                </a:t>
            </a:r>
            <a:r>
              <a:rPr lang="el-GR" sz="2000" dirty="0" smtClean="0"/>
              <a:t>(δεν θα πρέπει να ξεπερνάει τις 2 σελίδες) </a:t>
            </a:r>
          </a:p>
          <a:p>
            <a:r>
              <a:rPr lang="el-GR" sz="2000" dirty="0" smtClean="0"/>
              <a:t>Χρησιμοποιήστε καλή ποιότητα χαρτιού, μεγέθους Α4 </a:t>
            </a:r>
            <a:r>
              <a:rPr lang="el-GR" sz="1200" dirty="0" smtClean="0"/>
              <a:t>(διαστάσεων 21 cm x 29,7 cm),</a:t>
            </a:r>
            <a:r>
              <a:rPr lang="el-GR" sz="2000" dirty="0" smtClean="0"/>
              <a:t> κατά προτίμηση σε λευκό ή σε κάποιο πολύ απαλό χρώμα.</a:t>
            </a:r>
            <a:endParaRPr lang="en-US" sz="2000" dirty="0" smtClean="0"/>
          </a:p>
          <a:p>
            <a:endParaRPr lang="el-GR" sz="2000" dirty="0" smtClean="0"/>
          </a:p>
          <a:p>
            <a:pPr>
              <a:buFont typeface="Arial" pitchFamily="34" charset="0"/>
              <a:buChar char="•"/>
            </a:pPr>
            <a:r>
              <a:rPr lang="el-GR" sz="2000" b="1" dirty="0" smtClean="0"/>
              <a:t>Προσέξτε πολύ καλά την ορθογραφία και τη σύνταξη του κειμένου.</a:t>
            </a:r>
          </a:p>
          <a:p>
            <a:r>
              <a:rPr lang="el-GR" sz="2000" dirty="0" smtClean="0"/>
              <a:t>Χρησιμοποιήστε συνοπτικές και άμεσες προτάσεις για να περιγράψετε την εκπαιδευτική και επαγγελματική σας εμπειρία.</a:t>
            </a:r>
          </a:p>
          <a:p>
            <a:r>
              <a:rPr lang="el-GR" sz="2000" dirty="0" smtClean="0"/>
              <a:t>Σιγουρευτείτε ότι το ονοματεπώνυμό σας ξεχωρίζει με πιο </a:t>
            </a:r>
            <a:r>
              <a:rPr lang="el-GR" sz="2000" b="1" dirty="0" smtClean="0"/>
              <a:t>έντονα γράμματα</a:t>
            </a:r>
            <a:r>
              <a:rPr lang="el-GR" sz="2000" dirty="0" smtClean="0"/>
              <a:t>, είναι </a:t>
            </a:r>
            <a:r>
              <a:rPr lang="el-GR" sz="2000" u="sng" dirty="0" smtClean="0"/>
              <a:t>υπογραμμισμένο</a:t>
            </a:r>
            <a:r>
              <a:rPr lang="el-GR" sz="2000" dirty="0" smtClean="0"/>
              <a:t>, ή το έχετε γράψει με ΚΕΦΑΛΑΙΑ.</a:t>
            </a:r>
            <a:endParaRPr lang="en-US" sz="2000" dirty="0" smtClean="0"/>
          </a:p>
          <a:p>
            <a:endParaRPr lang="el-GR" sz="2000" dirty="0" smtClean="0"/>
          </a:p>
          <a:p>
            <a:pPr>
              <a:buFont typeface="Arial" pitchFamily="34" charset="0"/>
              <a:buChar char="•"/>
            </a:pPr>
            <a:r>
              <a:rPr lang="el-GR" sz="2000" b="1" dirty="0" smtClean="0"/>
              <a:t>Προσαρμόστε το περιεχόμενο του βιογραφικού σας στις απαιτήσεις της εταιρείας και της θέσης εργασίας που σας ενδιαφέρει.</a:t>
            </a:r>
            <a:endParaRPr lang="el-GR" sz="2000" b="1" dirty="0"/>
          </a:p>
        </p:txBody>
      </p:sp>
      <p:sp>
        <p:nvSpPr>
          <p:cNvPr id="5" name="4 - Θέση ημερομηνίας"/>
          <p:cNvSpPr>
            <a:spLocks noGrp="1"/>
          </p:cNvSpPr>
          <p:nvPr>
            <p:ph type="dt" sz="half" idx="10"/>
          </p:nvPr>
        </p:nvSpPr>
        <p:spPr/>
        <p:txBody>
          <a:bodyPr/>
          <a:lstStyle/>
          <a:p>
            <a:r>
              <a:rPr lang="el-GR" smtClean="0"/>
              <a:t>ΓΡΑΣΥ 1ου ΕΠΑΛ ΑΘΗΝΩΝ </a:t>
            </a:r>
            <a:endParaRPr lang="el-GR"/>
          </a:p>
        </p:txBody>
      </p:sp>
      <p:sp>
        <p:nvSpPr>
          <p:cNvPr id="6" name="5 - Θέση αριθμού διαφάνειας"/>
          <p:cNvSpPr>
            <a:spLocks noGrp="1"/>
          </p:cNvSpPr>
          <p:nvPr>
            <p:ph type="sldNum" sz="quarter" idx="12"/>
          </p:nvPr>
        </p:nvSpPr>
        <p:spPr/>
        <p:txBody>
          <a:bodyPr/>
          <a:lstStyle/>
          <a:p>
            <a:fld id="{4192E8B9-B5F9-46DA-86CC-2D26A9147711}" type="slidenum">
              <a:rPr lang="el-GR" smtClean="0"/>
              <a:pPr/>
              <a:t>4</a:t>
            </a:fld>
            <a:endParaRPr lang="el-GR"/>
          </a:p>
        </p:txBody>
      </p:sp>
      <p:sp>
        <p:nvSpPr>
          <p:cNvPr id="7" name="6 - Θέση υποσέλιδου"/>
          <p:cNvSpPr>
            <a:spLocks noGrp="1"/>
          </p:cNvSpPr>
          <p:nvPr>
            <p:ph type="ftr" sz="quarter" idx="11"/>
          </p:nvPr>
        </p:nvSpPr>
        <p:spPr/>
        <p:txBody>
          <a:bodyPr/>
          <a:lstStyle/>
          <a:p>
            <a:r>
              <a:rPr lang="el-GR" smtClean="0"/>
              <a:t>Σ.Ε.Π</a:t>
            </a:r>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ΤΙ ΝΑ ΑΠΟΦΥΓΕΤΕ</a:t>
            </a:r>
            <a:endParaRPr lang="el-GR" dirty="0"/>
          </a:p>
        </p:txBody>
      </p:sp>
      <p:sp>
        <p:nvSpPr>
          <p:cNvPr id="3" name="2 - Ορθογώνιο"/>
          <p:cNvSpPr/>
          <p:nvPr/>
        </p:nvSpPr>
        <p:spPr>
          <a:xfrm>
            <a:off x="142845" y="142852"/>
            <a:ext cx="1428760" cy="646331"/>
          </a:xfrm>
          <a:prstGeom prst="rect">
            <a:avLst/>
          </a:prstGeom>
        </p:spPr>
        <p:txBody>
          <a:bodyPr wrap="square">
            <a:spAutoFit/>
          </a:bodyPr>
          <a:lstStyle/>
          <a:p>
            <a:r>
              <a:rPr lang="el-GR" b="1" dirty="0" smtClean="0">
                <a:solidFill>
                  <a:srgbClr val="FFFF00"/>
                </a:solidFill>
                <a:effectLst>
                  <a:outerShdw blurRad="38100" dist="38100" dir="2700000" algn="tl">
                    <a:srgbClr val="000000">
                      <a:alpha val="43137"/>
                    </a:srgbClr>
                  </a:outerShdw>
                </a:effectLst>
              </a:rPr>
              <a:t>ΒΙΟΓΡΑΦΙΚΟ ΣΗΜΕΙΩΜΑ</a:t>
            </a:r>
            <a:endParaRPr lang="el-GR" dirty="0"/>
          </a:p>
        </p:txBody>
      </p:sp>
      <p:sp>
        <p:nvSpPr>
          <p:cNvPr id="4" name="3 - Ορθογώνιο"/>
          <p:cNvSpPr/>
          <p:nvPr/>
        </p:nvSpPr>
        <p:spPr>
          <a:xfrm>
            <a:off x="214282" y="1142984"/>
            <a:ext cx="8643998" cy="5395973"/>
          </a:xfrm>
          <a:prstGeom prst="rect">
            <a:avLst/>
          </a:prstGeom>
        </p:spPr>
        <p:txBody>
          <a:bodyPr wrap="square">
            <a:spAutoFit/>
          </a:bodyPr>
          <a:lstStyle/>
          <a:p>
            <a:pPr>
              <a:buFont typeface="Arial" pitchFamily="34" charset="0"/>
              <a:buChar char="•"/>
            </a:pPr>
            <a:r>
              <a:rPr lang="el-GR" sz="2000" dirty="0" smtClean="0"/>
              <a:t>Μην εμπλουτίζετε το βιογραφικό σας σημείωμα με καλλιτεχνήματα - οι περισσότεροι εργοδότες επιθυμούν παραδοσιακά βιογραφικά.</a:t>
            </a:r>
          </a:p>
          <a:p>
            <a:pPr>
              <a:buFont typeface="Arial" pitchFamily="34" charset="0"/>
              <a:buChar char="•"/>
            </a:pPr>
            <a:r>
              <a:rPr lang="el-GR" sz="2000" dirty="0" smtClean="0"/>
              <a:t>Μη χρησιμοποιείτε άστοχες και περιττές εκφράσεις </a:t>
            </a:r>
            <a:r>
              <a:rPr lang="en-US" sz="2000" dirty="0" smtClean="0"/>
              <a:t>                                                  </a:t>
            </a:r>
            <a:r>
              <a:rPr lang="el-GR" sz="2000" dirty="0" smtClean="0"/>
              <a:t>(π.χ. «τα καθήκοντά μου περιελάμβαναν»).</a:t>
            </a:r>
          </a:p>
          <a:p>
            <a:pPr>
              <a:buFont typeface="Arial" pitchFamily="34" charset="0"/>
              <a:buChar char="•"/>
            </a:pPr>
            <a:r>
              <a:rPr lang="el-GR" sz="2000" dirty="0" smtClean="0"/>
              <a:t>Μην αντιγράψετε απλά το βιογραφικό σημείωμα κάποιου άλλου.</a:t>
            </a:r>
          </a:p>
          <a:p>
            <a:pPr>
              <a:buFont typeface="Arial" pitchFamily="34" charset="0"/>
              <a:buChar char="•"/>
            </a:pPr>
            <a:r>
              <a:rPr lang="el-GR" sz="2000" dirty="0" smtClean="0"/>
              <a:t>Μην περιλάβετε ψευδή στοιχεία. </a:t>
            </a:r>
          </a:p>
          <a:p>
            <a:pPr>
              <a:buFont typeface="Arial" pitchFamily="34" charset="0"/>
              <a:buChar char="•"/>
            </a:pPr>
            <a:r>
              <a:rPr lang="el-GR" sz="2000" dirty="0" smtClean="0"/>
              <a:t>Μη στέλνετε διορθωμένες φωτοτυπίες. </a:t>
            </a:r>
            <a:r>
              <a:rPr lang="en-US" sz="2000" dirty="0" smtClean="0"/>
              <a:t>                                                                              </a:t>
            </a:r>
            <a:r>
              <a:rPr lang="el-GR" sz="2000" dirty="0" smtClean="0"/>
              <a:t>Πάντα εκτυπώνετε ένα καινούριο βιογραφικό.</a:t>
            </a:r>
          </a:p>
          <a:p>
            <a:pPr>
              <a:buFont typeface="Arial" pitchFamily="34" charset="0"/>
              <a:buChar char="•"/>
            </a:pPr>
            <a:r>
              <a:rPr lang="el-GR" sz="2000" dirty="0" smtClean="0"/>
              <a:t>Μην υπογράφετε το βιογραφικό σας σημείωμα.</a:t>
            </a:r>
          </a:p>
          <a:p>
            <a:pPr>
              <a:buFont typeface="Arial" pitchFamily="34" charset="0"/>
              <a:buChar char="•"/>
            </a:pPr>
            <a:r>
              <a:rPr lang="el-GR" sz="2000" dirty="0" smtClean="0"/>
              <a:t>Μη βάζετε προσωπική φωτογραφία, </a:t>
            </a:r>
            <a:r>
              <a:rPr lang="en-US" sz="2000" dirty="0" smtClean="0"/>
              <a:t>                                                                        </a:t>
            </a:r>
            <a:r>
              <a:rPr lang="el-GR" sz="2000" dirty="0" smtClean="0"/>
              <a:t>παρά μόνο εφόσον ζητείται από την αγγελία.</a:t>
            </a:r>
          </a:p>
          <a:p>
            <a:pPr>
              <a:buFont typeface="Arial" pitchFamily="34" charset="0"/>
              <a:buChar char="•"/>
            </a:pPr>
            <a:r>
              <a:rPr lang="el-GR" sz="2000" dirty="0" smtClean="0"/>
              <a:t>Μη χρησιμοποιείτε προσωπικές αντωνυμίες </a:t>
            </a:r>
            <a:r>
              <a:rPr lang="en-US" sz="2000" dirty="0" smtClean="0"/>
              <a:t>                                                                    </a:t>
            </a:r>
            <a:r>
              <a:rPr lang="el-GR" sz="2000" dirty="0" smtClean="0"/>
              <a:t>(π.χ. «εγώ εργάστηκα στην εταιρεία κτλ.»).</a:t>
            </a:r>
          </a:p>
          <a:p>
            <a:pPr>
              <a:buFont typeface="Arial" pitchFamily="34" charset="0"/>
              <a:buChar char="•"/>
            </a:pPr>
            <a:r>
              <a:rPr lang="el-GR" sz="2000" dirty="0" smtClean="0"/>
              <a:t>Αποφύγετε τα πολλά σημεία στίξης και τα άρθρα </a:t>
            </a:r>
            <a:r>
              <a:rPr lang="en-US" sz="2000" dirty="0" smtClean="0"/>
              <a:t>                                                              </a:t>
            </a:r>
            <a:r>
              <a:rPr lang="el-GR" sz="2000" dirty="0" smtClean="0"/>
              <a:t>(π.χ. ο, η, το), εφόσον είναι εφικτό.</a:t>
            </a:r>
          </a:p>
          <a:p>
            <a:pPr>
              <a:buFont typeface="Arial" pitchFamily="34" charset="0"/>
              <a:buChar char="•"/>
            </a:pPr>
            <a:r>
              <a:rPr lang="el-GR" sz="2000" dirty="0" smtClean="0"/>
              <a:t>Μη χρησιμοποιείτε συντομογραφίες λέξεων ή αρχικά, αν δεν είναι καθιερωμένα.</a:t>
            </a:r>
            <a:endParaRPr lang="el-GR" sz="2000" dirty="0"/>
          </a:p>
        </p:txBody>
      </p:sp>
      <p:sp>
        <p:nvSpPr>
          <p:cNvPr id="5" name="4 - Θέση ημερομηνίας"/>
          <p:cNvSpPr>
            <a:spLocks noGrp="1"/>
          </p:cNvSpPr>
          <p:nvPr>
            <p:ph type="dt" sz="half" idx="10"/>
          </p:nvPr>
        </p:nvSpPr>
        <p:spPr/>
        <p:txBody>
          <a:bodyPr/>
          <a:lstStyle/>
          <a:p>
            <a:r>
              <a:rPr lang="el-GR" smtClean="0"/>
              <a:t>ΓΡΑΣΥ 1ου ΕΠΑΛ ΑΘΗΝΩΝ </a:t>
            </a:r>
            <a:endParaRPr lang="el-GR"/>
          </a:p>
        </p:txBody>
      </p:sp>
      <p:sp>
        <p:nvSpPr>
          <p:cNvPr id="6" name="5 - Θέση αριθμού διαφάνειας"/>
          <p:cNvSpPr>
            <a:spLocks noGrp="1"/>
          </p:cNvSpPr>
          <p:nvPr>
            <p:ph type="sldNum" sz="quarter" idx="12"/>
          </p:nvPr>
        </p:nvSpPr>
        <p:spPr/>
        <p:txBody>
          <a:bodyPr/>
          <a:lstStyle/>
          <a:p>
            <a:fld id="{4192E8B9-B5F9-46DA-86CC-2D26A9147711}" type="slidenum">
              <a:rPr lang="el-GR" smtClean="0"/>
              <a:pPr/>
              <a:t>5</a:t>
            </a:fld>
            <a:endParaRPr lang="el-GR"/>
          </a:p>
        </p:txBody>
      </p:sp>
      <p:sp>
        <p:nvSpPr>
          <p:cNvPr id="7" name="6 - Θέση υποσέλιδου"/>
          <p:cNvSpPr>
            <a:spLocks noGrp="1"/>
          </p:cNvSpPr>
          <p:nvPr>
            <p:ph type="ftr" sz="quarter" idx="11"/>
          </p:nvPr>
        </p:nvSpPr>
        <p:spPr/>
        <p:txBody>
          <a:bodyPr/>
          <a:lstStyle/>
          <a:p>
            <a:r>
              <a:rPr lang="el-GR" smtClean="0"/>
              <a:t>Σ.Ε.Π</a:t>
            </a:r>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Σύνταξη Βιογραφικού Σημειώματος</a:t>
            </a:r>
            <a:endParaRPr lang="el-GR" dirty="0"/>
          </a:p>
        </p:txBody>
      </p:sp>
      <p:sp>
        <p:nvSpPr>
          <p:cNvPr id="3" name="2 - Ορθογώνιο"/>
          <p:cNvSpPr/>
          <p:nvPr/>
        </p:nvSpPr>
        <p:spPr>
          <a:xfrm>
            <a:off x="571472" y="1428736"/>
            <a:ext cx="7643866" cy="4247317"/>
          </a:xfrm>
          <a:prstGeom prst="rect">
            <a:avLst/>
          </a:prstGeom>
        </p:spPr>
        <p:txBody>
          <a:bodyPr wrap="square">
            <a:spAutoFit/>
          </a:bodyPr>
          <a:lstStyle/>
          <a:p>
            <a:r>
              <a:rPr lang="el-GR" sz="2800" b="1" dirty="0" smtClean="0"/>
              <a:t>Η σύνταξη βιογραφικού σημειώματος και η συχνή και κατάλληλη αναθεώρηση του, είναι δεξιότητα που όλοι πρέπει να αναπτύξουμε στον κόσμο του σήμερα.                                                                             Ένα καλό βιογραφικό σημείωμα σας βοηθά να   παρουσιάσετε τον εαυτό σας με τον καλύτερο      τρόπο, είτε πρόκειται για εξασφάλιση θέσης     σε κάποιο πρόγραμμα που σας ενδιαφέρει είτε για  εξασφάλιση εργασίας.</a:t>
            </a:r>
            <a:r>
              <a:rPr lang="el-GR" dirty="0" smtClean="0"/>
              <a:t> </a:t>
            </a:r>
            <a:br>
              <a:rPr lang="el-GR" dirty="0" smtClean="0"/>
            </a:br>
            <a:endParaRPr lang="el-GR" dirty="0"/>
          </a:p>
        </p:txBody>
      </p:sp>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αριθμού διαφάνειας"/>
          <p:cNvSpPr>
            <a:spLocks noGrp="1"/>
          </p:cNvSpPr>
          <p:nvPr>
            <p:ph type="sldNum" sz="quarter" idx="12"/>
          </p:nvPr>
        </p:nvSpPr>
        <p:spPr/>
        <p:txBody>
          <a:bodyPr/>
          <a:lstStyle/>
          <a:p>
            <a:fld id="{4192E8B9-B5F9-46DA-86CC-2D26A9147711}" type="slidenum">
              <a:rPr lang="el-GR" smtClean="0"/>
              <a:pPr/>
              <a:t>6</a:t>
            </a:fld>
            <a:endParaRPr lang="el-GR"/>
          </a:p>
        </p:txBody>
      </p:sp>
      <p:sp>
        <p:nvSpPr>
          <p:cNvPr id="6" name="5 - Θέση υποσέλιδου"/>
          <p:cNvSpPr>
            <a:spLocks noGrp="1"/>
          </p:cNvSpPr>
          <p:nvPr>
            <p:ph type="ftr" sz="quarter" idx="11"/>
          </p:nvPr>
        </p:nvSpPr>
        <p:spPr/>
        <p:txBody>
          <a:bodyPr/>
          <a:lstStyle/>
          <a:p>
            <a:r>
              <a:rPr lang="el-GR" smtClean="0"/>
              <a:t>Σ.Ε.Π</a:t>
            </a:r>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57224" y="1714488"/>
            <a:ext cx="7143800" cy="4401205"/>
          </a:xfrm>
          <a:prstGeom prst="rect">
            <a:avLst/>
          </a:prstGeom>
        </p:spPr>
        <p:txBody>
          <a:bodyPr wrap="square">
            <a:spAutoFit/>
          </a:bodyPr>
          <a:lstStyle/>
          <a:p>
            <a:pPr>
              <a:buFont typeface="Arial" pitchFamily="34" charset="0"/>
              <a:buChar char="•"/>
            </a:pPr>
            <a:r>
              <a:rPr lang="el-GR" sz="2800" b="1" dirty="0" smtClean="0"/>
              <a:t> Το </a:t>
            </a:r>
            <a:r>
              <a:rPr lang="el-GR" sz="2800" b="1" dirty="0"/>
              <a:t>Β.Σ. πρέπει να είναι πλήρες και </a:t>
            </a:r>
            <a:r>
              <a:rPr lang="el-GR" sz="2800" b="1" dirty="0" smtClean="0"/>
              <a:t>περιεκτικό</a:t>
            </a:r>
            <a:endParaRPr lang="en-US" sz="2800" b="1" dirty="0" smtClean="0"/>
          </a:p>
          <a:p>
            <a:pPr>
              <a:buFont typeface="Arial" pitchFamily="34" charset="0"/>
              <a:buChar char="•"/>
            </a:pPr>
            <a:r>
              <a:rPr lang="el-GR" sz="2800" b="1" dirty="0" smtClean="0"/>
              <a:t> Το </a:t>
            </a:r>
            <a:r>
              <a:rPr lang="el-GR" sz="2800" b="1" dirty="0"/>
              <a:t>Β.Σ. πρέπει να περιέχει αληθή και ακριβή στοιχεία. </a:t>
            </a:r>
          </a:p>
          <a:p>
            <a:pPr>
              <a:buFont typeface="Arial" pitchFamily="34" charset="0"/>
              <a:buChar char="•"/>
            </a:pPr>
            <a:r>
              <a:rPr lang="el-GR" sz="2800" b="1" dirty="0" smtClean="0"/>
              <a:t> Το </a:t>
            </a:r>
            <a:r>
              <a:rPr lang="el-GR" sz="2800" b="1" dirty="0"/>
              <a:t>Β.Σ. πρέπει να έχει τεχνικά χαρακτηριστικά που </a:t>
            </a:r>
            <a:r>
              <a:rPr lang="el-GR" sz="2800" b="1" dirty="0" smtClean="0"/>
              <a:t>να ανταποκρίνονται στις </a:t>
            </a:r>
            <a:r>
              <a:rPr lang="el-GR" sz="2800" b="1" dirty="0"/>
              <a:t>απαιτήσεις της αγοράς εργασίας </a:t>
            </a:r>
            <a:endParaRPr lang="en-US" sz="2800" b="1" dirty="0" smtClean="0"/>
          </a:p>
          <a:p>
            <a:pPr>
              <a:buFont typeface="Arial" pitchFamily="34" charset="0"/>
              <a:buChar char="•"/>
            </a:pPr>
            <a:r>
              <a:rPr lang="el-GR" sz="2800" b="1" dirty="0" smtClean="0"/>
              <a:t> Το </a:t>
            </a:r>
            <a:r>
              <a:rPr lang="el-GR" sz="2800" b="1" dirty="0"/>
              <a:t>Β.Σ. πρέπει να είναι πάντα ενημερωμένο και με τα πιο πρόσφατα επιτεύγματα σας. </a:t>
            </a:r>
            <a:endParaRPr lang="en-US" sz="2800" b="1" dirty="0" smtClean="0"/>
          </a:p>
          <a:p>
            <a:pPr>
              <a:buFont typeface="Arial" pitchFamily="34" charset="0"/>
              <a:buChar char="•"/>
            </a:pPr>
            <a:r>
              <a:rPr lang="el-GR" sz="2800" b="1" dirty="0" smtClean="0"/>
              <a:t> Το </a:t>
            </a:r>
            <a:r>
              <a:rPr lang="el-GR" sz="2800" b="1" dirty="0"/>
              <a:t>Β.Σ. πρέπει να έχει συνοχή και συνάφεια</a:t>
            </a:r>
            <a:r>
              <a:rPr lang="el-GR" sz="2800" b="1" dirty="0" smtClean="0"/>
              <a:t>.</a:t>
            </a:r>
            <a:endParaRPr lang="en-US" sz="2800" b="1" dirty="0" smtClean="0"/>
          </a:p>
          <a:p>
            <a:r>
              <a:rPr lang="el-GR" sz="2800" b="1" dirty="0" smtClean="0"/>
              <a:t> </a:t>
            </a:r>
            <a:endParaRPr lang="el-GR" sz="2800" b="1" dirty="0"/>
          </a:p>
        </p:txBody>
      </p:sp>
      <p:sp>
        <p:nvSpPr>
          <p:cNvPr id="3" name="2 - Ορθογώνιο"/>
          <p:cNvSpPr/>
          <p:nvPr/>
        </p:nvSpPr>
        <p:spPr>
          <a:xfrm>
            <a:off x="642910" y="357166"/>
            <a:ext cx="2357454" cy="1077218"/>
          </a:xfrm>
          <a:prstGeom prst="rect">
            <a:avLst/>
          </a:prstGeom>
        </p:spPr>
        <p:txBody>
          <a:bodyPr wrap="square">
            <a:spAutoFit/>
          </a:bodyPr>
          <a:lstStyle/>
          <a:p>
            <a:r>
              <a:rPr lang="el-GR" sz="3200" b="1" dirty="0">
                <a:solidFill>
                  <a:srgbClr val="FFFF00"/>
                </a:solidFill>
                <a:effectLst>
                  <a:outerShdw blurRad="38100" dist="38100" dir="2700000" algn="tl">
                    <a:srgbClr val="000000">
                      <a:alpha val="43137"/>
                    </a:srgbClr>
                  </a:outerShdw>
                </a:effectLst>
                <a:ea typeface="+mj-ea"/>
                <a:cs typeface="+mj-cs"/>
              </a:rPr>
              <a:t>ΒΙΟΓΡΑΦΙΚΟ ΣΗΜΕΙΩΜΑ</a:t>
            </a:r>
            <a:endParaRPr lang="el-GR" dirty="0"/>
          </a:p>
        </p:txBody>
      </p:sp>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αριθμού διαφάνειας"/>
          <p:cNvSpPr>
            <a:spLocks noGrp="1"/>
          </p:cNvSpPr>
          <p:nvPr>
            <p:ph type="sldNum" sz="quarter" idx="12"/>
          </p:nvPr>
        </p:nvSpPr>
        <p:spPr/>
        <p:txBody>
          <a:bodyPr/>
          <a:lstStyle/>
          <a:p>
            <a:fld id="{4192E8B9-B5F9-46DA-86CC-2D26A9147711}" type="slidenum">
              <a:rPr lang="el-GR" smtClean="0"/>
              <a:pPr/>
              <a:t>7</a:t>
            </a:fld>
            <a:endParaRPr lang="el-GR"/>
          </a:p>
        </p:txBody>
      </p:sp>
      <p:sp>
        <p:nvSpPr>
          <p:cNvPr id="6" name="5 - Θέση υποσέλιδου"/>
          <p:cNvSpPr>
            <a:spLocks noGrp="1"/>
          </p:cNvSpPr>
          <p:nvPr>
            <p:ph type="ftr" sz="quarter" idx="11"/>
          </p:nvPr>
        </p:nvSpPr>
        <p:spPr/>
        <p:txBody>
          <a:bodyPr/>
          <a:lstStyle/>
          <a:p>
            <a:r>
              <a:rPr lang="el-GR" smtClean="0"/>
              <a:t>Σ.Ε.Π</a:t>
            </a:r>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214290"/>
            <a:ext cx="2928958" cy="1143000"/>
          </a:xfrm>
        </p:spPr>
        <p:txBody>
          <a:bodyPr>
            <a:normAutofit/>
          </a:bodyPr>
          <a:lstStyle/>
          <a:p>
            <a:r>
              <a:rPr lang="el-GR" sz="3200" b="1" dirty="0" smtClean="0">
                <a:solidFill>
                  <a:srgbClr val="FFFF00"/>
                </a:solidFill>
                <a:effectLst>
                  <a:outerShdw blurRad="38100" dist="38100" dir="2700000" algn="tl">
                    <a:srgbClr val="000000">
                      <a:alpha val="43137"/>
                    </a:srgbClr>
                  </a:outerShdw>
                </a:effectLst>
              </a:rPr>
              <a:t>ΒΙΟΓΡΑΦΙΚΟ ΣΗΜΕΙΩΜΑ</a:t>
            </a:r>
            <a:endParaRPr lang="el-GR" sz="3200" dirty="0">
              <a:solidFill>
                <a:srgbClr val="FFFF0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normAutofit lnSpcReduction="10000"/>
          </a:bodyPr>
          <a:lstStyle/>
          <a:p>
            <a:r>
              <a:rPr lang="el-GR" b="1" dirty="0"/>
              <a:t>Το Β.Σ. πρέπει να τραβήξει την προσοχή του εργοδότη</a:t>
            </a:r>
            <a:r>
              <a:rPr lang="el-GR" dirty="0"/>
              <a:t> </a:t>
            </a:r>
          </a:p>
          <a:p>
            <a:r>
              <a:rPr lang="el-GR" dirty="0"/>
              <a:t>Είναι η πρώτη ολοκληρωμένη εικόνα που αποκομίζει ο εργοδότης. Ένα καλό βιογραφικό σημείωμα μπορεί να αναδείξει ακόμη και κοινότυπα στοιχεία ενός υποψηφίου. Αντίθετα, ένα μη ιδιαίτερα προσεγμένο Β.Σ. μπορεί να υποβαθμίσει ακόμη και τα θετικά στοιχεία του υποψηφίου. </a:t>
            </a:r>
          </a:p>
        </p:txBody>
      </p:sp>
      <p:sp useBgFill="1">
        <p:nvSpPr>
          <p:cNvPr id="4" name="3 - Ορθογώνιο"/>
          <p:cNvSpPr/>
          <p:nvPr/>
        </p:nvSpPr>
        <p:spPr>
          <a:xfrm>
            <a:off x="3071802" y="285728"/>
            <a:ext cx="5429288" cy="1077218"/>
          </a:xfrm>
          <a:prstGeom prst="rect">
            <a:avLst/>
          </a:prstGeom>
          <a:scene3d>
            <a:camera prst="orthographicFront"/>
            <a:lightRig rig="sunset" dir="t"/>
          </a:scene3d>
          <a:sp3d contourW="12700">
            <a:contourClr>
              <a:srgbClr val="FFC000"/>
            </a:contourClr>
          </a:sp3d>
        </p:spPr>
        <p:txBody>
          <a:bodyPr wrap="square">
            <a:spAutoFit/>
            <a:sp3d extrusionH="57150" contourW="12700" prstMaterial="dkEdge">
              <a:bevelT w="38100" h="38100"/>
              <a:contourClr>
                <a:srgbClr val="FFC000"/>
              </a:contourClr>
            </a:sp3d>
          </a:bodyPr>
          <a:lstStyle/>
          <a:p>
            <a:r>
              <a:rPr lang="el-GR" sz="3200" b="1" dirty="0" smtClean="0"/>
              <a:t>Το Β.Σ. πρέπει να τραβήξει την προσοχή του εργοδότη</a:t>
            </a:r>
            <a:r>
              <a:rPr lang="el-GR" sz="3200" dirty="0" smtClean="0"/>
              <a:t> </a:t>
            </a:r>
            <a:endParaRPr lang="el-GR" sz="3200" dirty="0"/>
          </a:p>
        </p:txBody>
      </p:sp>
      <p:sp>
        <p:nvSpPr>
          <p:cNvPr id="5" name="4 - Θέση ημερομηνίας"/>
          <p:cNvSpPr>
            <a:spLocks noGrp="1"/>
          </p:cNvSpPr>
          <p:nvPr>
            <p:ph type="dt" sz="half" idx="10"/>
          </p:nvPr>
        </p:nvSpPr>
        <p:spPr/>
        <p:txBody>
          <a:bodyPr/>
          <a:lstStyle/>
          <a:p>
            <a:r>
              <a:rPr lang="el-GR" smtClean="0"/>
              <a:t>ΓΡΑΣΥ 1ου ΕΠΑΛ ΑΘΗΝΩΝ </a:t>
            </a:r>
            <a:endParaRPr lang="el-GR"/>
          </a:p>
        </p:txBody>
      </p:sp>
      <p:sp>
        <p:nvSpPr>
          <p:cNvPr id="6" name="5 - Θέση αριθμού διαφάνειας"/>
          <p:cNvSpPr>
            <a:spLocks noGrp="1"/>
          </p:cNvSpPr>
          <p:nvPr>
            <p:ph type="sldNum" sz="quarter" idx="12"/>
          </p:nvPr>
        </p:nvSpPr>
        <p:spPr/>
        <p:txBody>
          <a:bodyPr/>
          <a:lstStyle/>
          <a:p>
            <a:fld id="{4192E8B9-B5F9-46DA-86CC-2D26A9147711}" type="slidenum">
              <a:rPr lang="el-GR" smtClean="0"/>
              <a:pPr/>
              <a:t>8</a:t>
            </a:fld>
            <a:endParaRPr lang="el-GR"/>
          </a:p>
        </p:txBody>
      </p:sp>
      <p:sp>
        <p:nvSpPr>
          <p:cNvPr id="7" name="6 - Θέση υποσέλιδου"/>
          <p:cNvSpPr>
            <a:spLocks noGrp="1"/>
          </p:cNvSpPr>
          <p:nvPr>
            <p:ph type="ftr" sz="quarter" idx="11"/>
          </p:nvPr>
        </p:nvSpPr>
        <p:spPr/>
        <p:txBody>
          <a:bodyPr/>
          <a:lstStyle/>
          <a:p>
            <a:r>
              <a:rPr lang="el-GR" smtClean="0"/>
              <a:t>Σ.Ε.Π</a:t>
            </a:r>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ΘΕΜΑΤΙΚΕΣ ΕΝΟΤΗΤΕΣ ΒΙΟΓΡΑΦΙΚΟΥ</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b="1" i="1" dirty="0" smtClean="0"/>
              <a:t>Προσωπικά στοιχεία</a:t>
            </a:r>
            <a:r>
              <a:rPr lang="el-GR" dirty="0" smtClean="0"/>
              <a:t> </a:t>
            </a:r>
            <a:br>
              <a:rPr lang="el-GR" dirty="0" smtClean="0"/>
            </a:br>
            <a:r>
              <a:rPr lang="el-GR" dirty="0" smtClean="0"/>
              <a:t>Αναφέρετε ολόκληρο το ονοματεπώνυμό σας, διεύθυνση, τηλέφωνο, ηλεκτρονικό ταχυδρομείο (e-</a:t>
            </a:r>
            <a:r>
              <a:rPr lang="el-GR" dirty="0" err="1" smtClean="0"/>
              <a:t>mail</a:t>
            </a:r>
            <a:r>
              <a:rPr lang="el-GR" dirty="0" smtClean="0"/>
              <a:t>) και υπηκοότητα</a:t>
            </a:r>
          </a:p>
          <a:p>
            <a:r>
              <a:rPr lang="el-GR" dirty="0" smtClean="0"/>
              <a:t>Προαιρετικά στοιχεία αποτελούν:                                η ημερομηνία γέννησης, η οικογενειακή κατάσταση και ο τόπος γέννησης. </a:t>
            </a:r>
          </a:p>
          <a:p>
            <a:r>
              <a:rPr lang="el-GR" dirty="0" smtClean="0"/>
              <a:t>Οι άνδρες καλό θα ήταν να αναφερθούν στη στρατιωτική τους θητεία, εφόσον την έχουν ολοκληρώσει.</a:t>
            </a:r>
            <a:endParaRPr lang="el-GR" dirty="0"/>
          </a:p>
        </p:txBody>
      </p:sp>
      <p:sp>
        <p:nvSpPr>
          <p:cNvPr id="4" name="3 - Θέση ημερομηνίας"/>
          <p:cNvSpPr>
            <a:spLocks noGrp="1"/>
          </p:cNvSpPr>
          <p:nvPr>
            <p:ph type="dt" sz="half" idx="10"/>
          </p:nvPr>
        </p:nvSpPr>
        <p:spPr/>
        <p:txBody>
          <a:bodyPr/>
          <a:lstStyle/>
          <a:p>
            <a:r>
              <a:rPr lang="el-GR" smtClean="0"/>
              <a:t>ΓΡΑΣΥ 1ου ΕΠΑΛ ΑΘΗΝΩΝ </a:t>
            </a:r>
            <a:endParaRPr lang="el-GR"/>
          </a:p>
        </p:txBody>
      </p:sp>
      <p:sp>
        <p:nvSpPr>
          <p:cNvPr id="5" name="4 - Θέση αριθμού διαφάνειας"/>
          <p:cNvSpPr>
            <a:spLocks noGrp="1"/>
          </p:cNvSpPr>
          <p:nvPr>
            <p:ph type="sldNum" sz="quarter" idx="12"/>
          </p:nvPr>
        </p:nvSpPr>
        <p:spPr/>
        <p:txBody>
          <a:bodyPr/>
          <a:lstStyle/>
          <a:p>
            <a:fld id="{4192E8B9-B5F9-46DA-86CC-2D26A9147711}" type="slidenum">
              <a:rPr lang="el-GR" smtClean="0"/>
              <a:pPr/>
              <a:t>9</a:t>
            </a:fld>
            <a:endParaRPr lang="el-GR"/>
          </a:p>
        </p:txBody>
      </p:sp>
      <p:sp>
        <p:nvSpPr>
          <p:cNvPr id="6" name="5 - Θέση υποσέλιδου"/>
          <p:cNvSpPr>
            <a:spLocks noGrp="1"/>
          </p:cNvSpPr>
          <p:nvPr>
            <p:ph type="ftr" sz="quarter" idx="11"/>
          </p:nvPr>
        </p:nvSpPr>
        <p:spPr/>
        <p:txBody>
          <a:bodyPr/>
          <a:lstStyle/>
          <a:p>
            <a:r>
              <a:rPr lang="el-GR" smtClean="0"/>
              <a:t>Σ.Ε.Π</a:t>
            </a:r>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158</TotalTime>
  <Words>772</Words>
  <Application>Microsoft Office PowerPoint</Application>
  <PresentationFormat>Προβολή στην οθόνη (4:3)</PresentationFormat>
  <Paragraphs>193</Paragraphs>
  <Slides>18</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ΒΙΟΓΡΑΦΙΚΟ ΣΗΜΕΙΩΜΑ</vt:lpstr>
      <vt:lpstr>ΒΙΟΓΡΑΦΙΚΟ ΣΗΜΕΙΩΜΑ </vt:lpstr>
      <vt:lpstr>Για ποιους λόγους  το χρησιμοποιούν οι επιχειρήσεις;</vt:lpstr>
      <vt:lpstr>ΧΡΗΣΙΜΕΣ ΟΔΗΓΙΕΣ</vt:lpstr>
      <vt:lpstr>ΤΙ ΝΑ ΑΠΟΦΥΓΕΤΕ</vt:lpstr>
      <vt:lpstr>Σύνταξη Βιογραφικού Σημειώματος</vt:lpstr>
      <vt:lpstr>Διαφάνεια 7</vt:lpstr>
      <vt:lpstr>ΒΙΟΓΡΑΦΙΚΟ ΣΗΜΕΙΩΜΑ</vt:lpstr>
      <vt:lpstr>ΘΕΜΑΤΙΚΕΣ ΕΝΟΤΗΤΕΣ ΒΙΟΓΡΑΦΙΚΟΥ</vt:lpstr>
      <vt:lpstr>Εκπαίδευση ή Σπουδές</vt:lpstr>
      <vt:lpstr>Επαγγελματική εμπειρία</vt:lpstr>
      <vt:lpstr>Σεμινάρια ή Συνεχής Επιμόρφωση </vt:lpstr>
      <vt:lpstr>Ξένες γλώσσες - Άλλες γνώσεις</vt:lpstr>
      <vt:lpstr>Διακρίσεις</vt:lpstr>
      <vt:lpstr>Προσωπικά ενδιαφέροντα  (προαιρετικά)</vt:lpstr>
      <vt:lpstr>Συστάσεις</vt:lpstr>
      <vt:lpstr>Βιβλιογραφία</vt:lpstr>
      <vt:lpstr>Διαφάνεια 18</vt:lpstr>
    </vt:vector>
  </TitlesOfParts>
  <Company>Info-Quest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ΒΙΟΓΡΑΦΙΚΟ ΣΗΜΕΙΩΜΑ</dc:title>
  <dc:creator>GRASY EPAS</dc:creator>
  <cp:lastModifiedBy>GRASY EPAS</cp:lastModifiedBy>
  <cp:revision>17</cp:revision>
  <dcterms:created xsi:type="dcterms:W3CDTF">2010-01-13T15:00:53Z</dcterms:created>
  <dcterms:modified xsi:type="dcterms:W3CDTF">2010-01-25T14:45:49Z</dcterms:modified>
</cp:coreProperties>
</file>