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7"/>
  </p:notesMasterIdLst>
  <p:handoutMasterIdLst>
    <p:handoutMasterId r:id="rId78"/>
  </p:handoutMasterIdLst>
  <p:sldIdLst>
    <p:sldId id="341" r:id="rId2"/>
    <p:sldId id="349" r:id="rId3"/>
    <p:sldId id="350" r:id="rId4"/>
    <p:sldId id="270" r:id="rId5"/>
    <p:sldId id="351" r:id="rId6"/>
    <p:sldId id="271" r:id="rId7"/>
    <p:sldId id="272" r:id="rId8"/>
    <p:sldId id="260"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326" r:id="rId23"/>
    <p:sldId id="329" r:id="rId24"/>
    <p:sldId id="330" r:id="rId25"/>
    <p:sldId id="331" r:id="rId26"/>
    <p:sldId id="332" r:id="rId27"/>
    <p:sldId id="333" r:id="rId28"/>
    <p:sldId id="334" r:id="rId29"/>
    <p:sldId id="336" r:id="rId30"/>
    <p:sldId id="338" r:id="rId31"/>
    <p:sldId id="339" r:id="rId32"/>
    <p:sldId id="340" r:id="rId33"/>
    <p:sldId id="347" r:id="rId34"/>
    <p:sldId id="348" r:id="rId35"/>
    <p:sldId id="352" r:id="rId36"/>
    <p:sldId id="353" r:id="rId37"/>
    <p:sldId id="354" r:id="rId38"/>
    <p:sldId id="328" r:id="rId39"/>
    <p:sldId id="288" r:id="rId40"/>
    <p:sldId id="289" r:id="rId41"/>
    <p:sldId id="290" r:id="rId42"/>
    <p:sldId id="291" r:id="rId43"/>
    <p:sldId id="292" r:id="rId44"/>
    <p:sldId id="293" r:id="rId45"/>
    <p:sldId id="294" r:id="rId46"/>
    <p:sldId id="295" r:id="rId47"/>
    <p:sldId id="273"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296" r:id="rId63"/>
    <p:sldId id="312" r:id="rId64"/>
    <p:sldId id="313" r:id="rId65"/>
    <p:sldId id="314" r:id="rId66"/>
    <p:sldId id="345" r:id="rId67"/>
    <p:sldId id="346" r:id="rId68"/>
    <p:sldId id="343" r:id="rId69"/>
    <p:sldId id="344" r:id="rId70"/>
    <p:sldId id="315" r:id="rId71"/>
    <p:sldId id="311" r:id="rId72"/>
    <p:sldId id="317" r:id="rId73"/>
    <p:sldId id="318" r:id="rId74"/>
    <p:sldId id="319" r:id="rId75"/>
    <p:sldId id="342" r:id="rId7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FF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95" d="100"/>
          <a:sy n="95" d="100"/>
        </p:scale>
        <p:origin x="-9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61BF39-4447-4529-8C27-156063CE8FF0}" type="datetimeFigureOut">
              <a:rPr lang="el-GR" smtClean="0"/>
              <a:pPr/>
              <a:t>29/1/2010</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C564E1-E95F-4FAB-B249-F45559A40A55}" type="slidenum">
              <a:rPr lang="el-GR" smtClean="0"/>
              <a:pPr/>
              <a:t>‹#›</a:t>
            </a:fld>
            <a:endParaRPr lang="el-GR"/>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A67703-98D8-42C6-8278-6E7A879F0201}" type="datetimeFigureOut">
              <a:rPr lang="el-GR" smtClean="0"/>
              <a:pPr/>
              <a:t>29/1/2010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267A6E-86FE-4070-BBCE-7B01BE021644}" type="slidenum">
              <a:rPr lang="el-GR" smtClean="0"/>
              <a:pPr/>
              <a:t>‹#›</a:t>
            </a:fld>
            <a:endParaRPr lang="el-G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17267A6E-86FE-4070-BBCE-7B01BE021644}" type="slidenum">
              <a:rPr lang="el-GR" smtClean="0"/>
              <a:pPr/>
              <a:t>1</a:t>
            </a:fld>
            <a:endParaRPr lang="el-GR"/>
          </a:p>
        </p:txBody>
      </p:sp>
      <p:sp>
        <p:nvSpPr>
          <p:cNvPr id="5" name="4 - Θέση ημερομηνίας"/>
          <p:cNvSpPr>
            <a:spLocks noGrp="1"/>
          </p:cNvSpPr>
          <p:nvPr>
            <p:ph type="dt" idx="11"/>
          </p:nvPr>
        </p:nvSpPr>
        <p:spPr/>
        <p:txBody>
          <a:bodyPr/>
          <a:lstStyle/>
          <a:p>
            <a:fld id="{DBAD6E8C-3F92-40D4-A9EC-12E9B79CC248}" type="datetime1">
              <a:rPr lang="el-GR" smtClean="0"/>
              <a:pPr/>
              <a:t>29/1/2010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5B18216A-68AD-4D2E-A741-04D025D7FD26}" type="slidenum">
              <a:rPr lang="el-GR" smtClean="0"/>
              <a:pPr/>
              <a:t>2</a:t>
            </a:fld>
            <a:endParaRPr lang="el-GR" smtClean="0"/>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pPr>
              <a:defRPr/>
            </a:pPr>
            <a:endParaRPr lang="en-GB"/>
          </a:p>
        </p:txBody>
      </p:sp>
      <p:sp>
        <p:nvSpPr>
          <p:cNvPr id="19" name="18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27" name="26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6" name="5 - Θέση αριθμού διαφάνειας"/>
          <p:cNvSpPr>
            <a:spLocks noGrp="1"/>
          </p:cNvSpPr>
          <p:nvPr>
            <p:ph type="sldNum" sz="quarter" idx="12"/>
          </p:nvPr>
        </p:nvSpPr>
        <p:spPr/>
        <p:txBody>
          <a:bodyPr/>
          <a:lstStyle/>
          <a:p>
            <a:pPr>
              <a:defRPr/>
            </a:pPr>
            <a:fld id="{5E57F606-AF98-4E44-A426-0373505C7B0E}"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6" name="5 - Θέση αριθμού διαφάνειας"/>
          <p:cNvSpPr>
            <a:spLocks noGrp="1"/>
          </p:cNvSpPr>
          <p:nvPr>
            <p:ph type="sldNum" sz="quarter" idx="12"/>
          </p:nvPr>
        </p:nvSpPr>
        <p:spPr/>
        <p:txBody>
          <a:bodyPr/>
          <a:lstStyle/>
          <a:p>
            <a:pPr>
              <a:defRPr/>
            </a:pPr>
            <a:fld id="{3CC8B58C-D243-4E17-B5D5-834CA78A42C3}"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6" name="5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6" name="5 - Θέση αριθμού διαφάνειας"/>
          <p:cNvSpPr>
            <a:spLocks noGrp="1"/>
          </p:cNvSpPr>
          <p:nvPr>
            <p:ph type="sldNum" sz="quarter" idx="12"/>
          </p:nvPr>
        </p:nvSpPr>
        <p:spPr/>
        <p:txBody>
          <a:bodyPr/>
          <a:lstStyle/>
          <a:p>
            <a:pPr>
              <a:defRPr/>
            </a:pPr>
            <a:fld id="{4D4FEDED-76A9-48AD-A679-437FF3B538A4}"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n-GB"/>
          </a:p>
        </p:txBody>
      </p:sp>
      <p:sp>
        <p:nvSpPr>
          <p:cNvPr id="6" name="5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7" name="6 - Θέση αριθμού διαφάνειας"/>
          <p:cNvSpPr>
            <a:spLocks noGrp="1"/>
          </p:cNvSpPr>
          <p:nvPr>
            <p:ph type="sldNum" sz="quarter" idx="12"/>
          </p:nvPr>
        </p:nvSpPr>
        <p:spPr/>
        <p:txBody>
          <a:bodyPr/>
          <a:lstStyle/>
          <a:p>
            <a:pPr>
              <a:defRPr/>
            </a:pPr>
            <a:fld id="{77145B23-178B-48C8-AAB2-C517923FBCD2}"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pPr>
              <a:defRPr/>
            </a:pPr>
            <a:endParaRPr lang="en-GB"/>
          </a:p>
        </p:txBody>
      </p:sp>
      <p:sp>
        <p:nvSpPr>
          <p:cNvPr id="8" name="7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9" name="8 - Θέση αριθμού διαφάνειας"/>
          <p:cNvSpPr>
            <a:spLocks noGrp="1"/>
          </p:cNvSpPr>
          <p:nvPr>
            <p:ph type="sldNum" sz="quarter" idx="12"/>
          </p:nvPr>
        </p:nvSpPr>
        <p:spPr/>
        <p:txBody>
          <a:bodyPr/>
          <a:lstStyle/>
          <a:p>
            <a:pPr>
              <a:defRPr/>
            </a:pPr>
            <a:fld id="{F234D584-9173-4DC7-A274-6491B209C307}"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endParaRPr lang="en-GB"/>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49653178-6B9E-4DA3-94D5-86E67474C54A}"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n-GB"/>
          </a:p>
        </p:txBody>
      </p:sp>
      <p:sp>
        <p:nvSpPr>
          <p:cNvPr id="3" name="2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4" name="3 - Θέση αριθμού διαφάνειας"/>
          <p:cNvSpPr>
            <a:spLocks noGrp="1"/>
          </p:cNvSpPr>
          <p:nvPr>
            <p:ph type="sldNum" sz="quarter" idx="12"/>
          </p:nvPr>
        </p:nvSpPr>
        <p:spPr/>
        <p:txBody>
          <a:bodyPr/>
          <a:lstStyle/>
          <a:p>
            <a:pPr>
              <a:defRPr/>
            </a:pPr>
            <a:fld id="{1C3AED11-8883-433B-9E81-56FC7D318AA7}"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n-GB"/>
          </a:p>
        </p:txBody>
      </p:sp>
      <p:sp>
        <p:nvSpPr>
          <p:cNvPr id="6" name="5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7" name="6 - Θέση αριθμού διαφάνειας"/>
          <p:cNvSpPr>
            <a:spLocks noGrp="1"/>
          </p:cNvSpPr>
          <p:nvPr>
            <p:ph type="sldNum" sz="quarter" idx="12"/>
          </p:nvPr>
        </p:nvSpPr>
        <p:spPr/>
        <p:txBody>
          <a:bodyPr/>
          <a:lstStyle/>
          <a:p>
            <a:pPr>
              <a:defRPr/>
            </a:pPr>
            <a:fld id="{B637D0D6-FE06-4338-84F8-12C9312E4028}"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n-GB"/>
          </a:p>
        </p:txBody>
      </p:sp>
      <p:sp>
        <p:nvSpPr>
          <p:cNvPr id="6" name="5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7" name="6 - Θέση αριθμού διαφάνειας"/>
          <p:cNvSpPr>
            <a:spLocks noGrp="1"/>
          </p:cNvSpPr>
          <p:nvPr>
            <p:ph type="sldNum" sz="quarter" idx="12"/>
          </p:nvPr>
        </p:nvSpPr>
        <p:spPr>
          <a:xfrm>
            <a:off x="8077200" y="6356350"/>
            <a:ext cx="609600" cy="365125"/>
          </a:xfrm>
        </p:spPr>
        <p:txBody>
          <a:bodyPr/>
          <a:lstStyle/>
          <a:p>
            <a:pPr>
              <a:defRPr/>
            </a:pPr>
            <a:fld id="{50827C69-E717-40AF-90CE-11E8F170C603}" type="slidenum">
              <a:rPr lang="en-GB" smtClean="0"/>
              <a:pPr>
                <a:defRPr/>
              </a:pPr>
              <a:t>‹#›</a:t>
            </a:fld>
            <a:endParaRPr lang="en-GB"/>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l-GR" smtClean="0"/>
              <a:t>ΓΡΑΣΥ 1ου ΕΠΑΛ ΑΘΗΝΩΝ</a:t>
            </a:r>
            <a:endParaRPr lang="en-GB"/>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AD2639D-448B-4327-ABBC-5B4DE27B97E8}" type="slidenum">
              <a:rPr lang="en-GB" smtClean="0"/>
              <a:pPr>
                <a:defRPr/>
              </a:pPr>
              <a:t>‹#›</a:t>
            </a:fld>
            <a:endParaRPr lang="en-GB"/>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cedefop.eu.int/traparency/cv.as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effectLst>
                  <a:outerShdw blurRad="38100" dist="38100" dir="2700000" algn="tl">
                    <a:srgbClr val="000000">
                      <a:alpha val="43137"/>
                    </a:srgbClr>
                  </a:outerShdw>
                </a:effectLst>
              </a:rPr>
              <a:t>ΑΓΟΡΑ ΕΡΓΑΣΙΑΣ </a:t>
            </a:r>
            <a:r>
              <a:rPr lang="el-GR" dirty="0" smtClean="0"/>
              <a:t/>
            </a:r>
            <a:br>
              <a:rPr lang="el-GR" dirty="0" smtClean="0"/>
            </a:br>
            <a:r>
              <a:rPr lang="el-GR" b="1" dirty="0" smtClean="0">
                <a:effectLst>
                  <a:outerShdw blurRad="38100" dist="38100" dir="2700000" algn="tl">
                    <a:srgbClr val="000000">
                      <a:alpha val="43137"/>
                    </a:srgbClr>
                  </a:outerShdw>
                </a:effectLst>
              </a:rPr>
              <a:t>ΤΕΧΝΙΚΕΣ ΕΥΡΕΣΗΣ ΕΡΓΑΣΙΑΣ</a:t>
            </a:r>
            <a:endParaRPr lang="el-GR" b="1" dirty="0">
              <a:effectLst>
                <a:outerShdw blurRad="38100" dist="38100" dir="2700000" algn="tl">
                  <a:srgbClr val="000000">
                    <a:alpha val="43137"/>
                  </a:srgbClr>
                </a:outerShdw>
              </a:effectLst>
            </a:endParaRPr>
          </a:p>
        </p:txBody>
      </p:sp>
      <p:pic>
        <p:nvPicPr>
          <p:cNvPr id="78851" name="Picture 3"/>
          <p:cNvPicPr>
            <a:picLocks noChangeAspect="1" noChangeArrowheads="1"/>
          </p:cNvPicPr>
          <p:nvPr/>
        </p:nvPicPr>
        <p:blipFill>
          <a:blip r:embed="rId3" cstate="print"/>
          <a:srcRect/>
          <a:stretch>
            <a:fillRect/>
          </a:stretch>
        </p:blipFill>
        <p:spPr bwMode="auto">
          <a:xfrm>
            <a:off x="4071934" y="1571612"/>
            <a:ext cx="4643462" cy="4643469"/>
          </a:xfrm>
          <a:prstGeom prst="rect">
            <a:avLst/>
          </a:prstGeom>
          <a:noFill/>
          <a:ln w="9525">
            <a:noFill/>
            <a:miter lim="800000"/>
            <a:headEnd/>
            <a:tailEnd/>
          </a:ln>
          <a:effectLst/>
        </p:spPr>
      </p:pic>
      <p:sp>
        <p:nvSpPr>
          <p:cNvPr id="3" name="2 - Θέση περιεχομένου"/>
          <p:cNvSpPr>
            <a:spLocks noGrp="1"/>
          </p:cNvSpPr>
          <p:nvPr>
            <p:ph idx="1"/>
          </p:nvPr>
        </p:nvSpPr>
        <p:spPr/>
        <p:txBody>
          <a:bodyPr/>
          <a:lstStyle/>
          <a:p>
            <a:pPr fontAlgn="base">
              <a:spcBef>
                <a:spcPct val="0"/>
              </a:spcBef>
              <a:spcAft>
                <a:spcPct val="0"/>
              </a:spcAft>
            </a:pPr>
            <a:r>
              <a:rPr lang="el-GR" sz="3200" b="1" dirty="0" smtClean="0">
                <a:solidFill>
                  <a:schemeClr val="tx2">
                    <a:lumMod val="75000"/>
                  </a:schemeClr>
                </a:solidFill>
                <a:effectLst>
                  <a:outerShdw blurRad="38100" dist="38100" dir="2700000" algn="tl">
                    <a:srgbClr val="000000">
                      <a:alpha val="43137"/>
                    </a:srgbClr>
                  </a:outerShdw>
                </a:effectLst>
                <a:latin typeface="Times New Roman" pitchFamily="18" charset="0"/>
              </a:rPr>
              <a:t>ΣΥΝΟΔΕΥΤΙΚΗ ΕΠΙΣΤΟΛΗ</a:t>
            </a:r>
          </a:p>
          <a:p>
            <a:pPr fontAlgn="base">
              <a:spcBef>
                <a:spcPct val="0"/>
              </a:spcBef>
              <a:spcAft>
                <a:spcPct val="0"/>
              </a:spcAft>
            </a:pPr>
            <a:r>
              <a:rPr lang="el-GR" sz="3200" b="1" dirty="0" smtClean="0">
                <a:solidFill>
                  <a:schemeClr val="tx2">
                    <a:lumMod val="75000"/>
                  </a:schemeClr>
                </a:solidFill>
                <a:effectLst>
                  <a:outerShdw blurRad="38100" dist="38100" dir="2700000" algn="tl">
                    <a:srgbClr val="000000">
                      <a:alpha val="43137"/>
                    </a:srgbClr>
                  </a:outerShdw>
                </a:effectLst>
                <a:latin typeface="Times New Roman" pitchFamily="18" charset="0"/>
              </a:rPr>
              <a:t>ΒΙΟΓΡΑΦΙΚΟ</a:t>
            </a:r>
          </a:p>
          <a:p>
            <a:pPr fontAlgn="base">
              <a:spcBef>
                <a:spcPct val="0"/>
              </a:spcBef>
              <a:spcAft>
                <a:spcPct val="0"/>
              </a:spcAft>
            </a:pPr>
            <a:r>
              <a:rPr lang="el-GR" sz="3200" b="1" dirty="0" smtClean="0">
                <a:solidFill>
                  <a:schemeClr val="tx2">
                    <a:lumMod val="75000"/>
                  </a:schemeClr>
                </a:solidFill>
                <a:effectLst>
                  <a:outerShdw blurRad="38100" dist="38100" dir="2700000" algn="tl">
                    <a:srgbClr val="000000">
                      <a:alpha val="43137"/>
                    </a:srgbClr>
                  </a:outerShdw>
                </a:effectLst>
                <a:latin typeface="Times New Roman" pitchFamily="18" charset="0"/>
              </a:rPr>
              <a:t>ΣΥΝΕΝΤΕΥΞΗ </a:t>
            </a:r>
          </a:p>
          <a:p>
            <a:endParaRPr lang="el-GR" b="1" dirty="0">
              <a:effectLst>
                <a:outerShdw blurRad="38100" dist="38100" dir="2700000" algn="tl">
                  <a:srgbClr val="000000">
                    <a:alpha val="43137"/>
                  </a:srgbClr>
                </a:outerShdw>
              </a:effectLst>
            </a:endParaRPr>
          </a:p>
        </p:txBody>
      </p:sp>
      <p:sp>
        <p:nvSpPr>
          <p:cNvPr id="6" name="5 - TextBox"/>
          <p:cNvSpPr txBox="1"/>
          <p:nvPr/>
        </p:nvSpPr>
        <p:spPr>
          <a:xfrm>
            <a:off x="571472" y="4857760"/>
            <a:ext cx="4572032" cy="646331"/>
          </a:xfrm>
          <a:prstGeom prst="rect">
            <a:avLst/>
          </a:prstGeom>
          <a:noFill/>
        </p:spPr>
        <p:txBody>
          <a:bodyPr wrap="square" rtlCol="0">
            <a:spAutoFit/>
          </a:bodyPr>
          <a:lstStyle/>
          <a:p>
            <a:r>
              <a:rPr lang="el-GR" b="1" dirty="0">
                <a:solidFill>
                  <a:schemeClr val="tx2">
                    <a:lumMod val="75000"/>
                  </a:schemeClr>
                </a:solidFill>
                <a:effectLst>
                  <a:outerShdw blurRad="38100" dist="38100" dir="2700000" algn="tl">
                    <a:srgbClr val="000000">
                      <a:alpha val="43137"/>
                    </a:srgbClr>
                  </a:outerShdw>
                </a:effectLst>
              </a:rPr>
              <a:t>Σ.Ε.Π.   </a:t>
            </a:r>
            <a:r>
              <a:rPr lang="el-GR" sz="1200" b="1" dirty="0">
                <a:solidFill>
                  <a:schemeClr val="tx2">
                    <a:lumMod val="75000"/>
                  </a:schemeClr>
                </a:solidFill>
                <a:effectLst>
                  <a:outerShdw blurRad="38100" dist="38100" dir="2700000" algn="tl">
                    <a:srgbClr val="000000">
                      <a:alpha val="43137"/>
                    </a:srgbClr>
                  </a:outerShdw>
                </a:effectLst>
              </a:rPr>
              <a:t>ΣΧ.ΕΤΟΣ  2009-10</a:t>
            </a:r>
          </a:p>
          <a:p>
            <a:r>
              <a:rPr lang="el-GR" sz="1200" b="1" dirty="0" smtClean="0">
                <a:solidFill>
                  <a:schemeClr val="tx2">
                    <a:lumMod val="75000"/>
                  </a:schemeClr>
                </a:solidFill>
                <a:effectLst>
                  <a:outerShdw blurRad="38100" dist="38100" dir="2700000" algn="tl">
                    <a:srgbClr val="000000">
                      <a:alpha val="43137"/>
                    </a:srgbClr>
                  </a:outerShdw>
                </a:effectLst>
              </a:rPr>
              <a:t>ΓΡΑΣΥ 1</a:t>
            </a:r>
            <a:r>
              <a:rPr lang="el-GR" sz="1200" b="1" baseline="30000" dirty="0" smtClean="0">
                <a:solidFill>
                  <a:schemeClr val="tx2">
                    <a:lumMod val="75000"/>
                  </a:schemeClr>
                </a:solidFill>
                <a:effectLst>
                  <a:outerShdw blurRad="38100" dist="38100" dir="2700000" algn="tl">
                    <a:srgbClr val="000000">
                      <a:alpha val="43137"/>
                    </a:srgbClr>
                  </a:outerShdw>
                </a:effectLst>
              </a:rPr>
              <a:t>ου</a:t>
            </a:r>
            <a:r>
              <a:rPr lang="el-GR" sz="1200" b="1" dirty="0" smtClean="0">
                <a:solidFill>
                  <a:schemeClr val="tx2">
                    <a:lumMod val="75000"/>
                  </a:schemeClr>
                </a:solidFill>
                <a:effectLst>
                  <a:outerShdw blurRad="38100" dist="38100" dir="2700000" algn="tl">
                    <a:srgbClr val="000000">
                      <a:alpha val="43137"/>
                    </a:srgbClr>
                  </a:outerShdw>
                </a:effectLst>
              </a:rPr>
              <a:t> ΕΠΑΛ ΑΘΗΝΩΝ  </a:t>
            </a:r>
            <a:endParaRPr lang="el-GR" sz="1200" b="1" dirty="0">
              <a:solidFill>
                <a:schemeClr val="tx2">
                  <a:lumMod val="75000"/>
                </a:schemeClr>
              </a:solidFill>
              <a:effectLst>
                <a:outerShdw blurRad="38100" dist="38100" dir="2700000" algn="tl">
                  <a:srgbClr val="000000">
                    <a:alpha val="43137"/>
                  </a:srgbClr>
                </a:outerShdw>
              </a:effectLst>
            </a:endParaRPr>
          </a:p>
        </p:txBody>
      </p:sp>
      <p:sp>
        <p:nvSpPr>
          <p:cNvPr id="7" name="6 - TextBox"/>
          <p:cNvSpPr txBox="1"/>
          <p:nvPr/>
        </p:nvSpPr>
        <p:spPr>
          <a:xfrm>
            <a:off x="214282" y="6286520"/>
            <a:ext cx="4000528" cy="214314"/>
          </a:xfrm>
          <a:prstGeom prst="rect">
            <a:avLst/>
          </a:prstGeom>
          <a:noFill/>
        </p:spPr>
        <p:txBody>
          <a:bodyPr wrap="square" rtlCol="0">
            <a:spAutoFit/>
          </a:bodyPr>
          <a:lstStyle/>
          <a:p>
            <a:r>
              <a:rPr lang="el-GR" sz="800" dirty="0" smtClean="0"/>
              <a:t>ΣΤΕΛΕΧΗ ΓΡΑΣΥ : ΚΑΛΑΙΙΖΗ  Α.  ΟΙΚΟΝΟΜΟΥ Π.  ΣΚΙΚΟΣ Ν.</a:t>
            </a:r>
            <a:endParaRPr lang="el-GR" sz="800" dirty="0"/>
          </a:p>
        </p:txBody>
      </p:sp>
      <p:sp>
        <p:nvSpPr>
          <p:cNvPr id="8" name="7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1</a:t>
            </a:fld>
            <a:endParaRPr lang="en-GB"/>
          </a:p>
        </p:txBody>
      </p:sp>
      <p:sp>
        <p:nvSpPr>
          <p:cNvPr id="9" name="8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sz="3200" smtClean="0"/>
              <a:t> </a:t>
            </a:r>
            <a:br>
              <a:rPr lang="en-GB" sz="3200" smtClean="0"/>
            </a:br>
            <a:r>
              <a:rPr lang="el-GR" sz="3200" smtClean="0"/>
              <a:t>       </a:t>
            </a:r>
            <a:r>
              <a:rPr lang="en-GB" sz="3200" u="sng" smtClean="0">
                <a:latin typeface="Arial" charset="0"/>
              </a:rPr>
              <a:t>Σημαντικό είναι να ξεκινήσει κάποιος τη μέρα με θετική διάθεση. </a:t>
            </a:r>
          </a:p>
        </p:txBody>
      </p:sp>
      <p:sp>
        <p:nvSpPr>
          <p:cNvPr id="7171" name="Rectangle 3"/>
          <p:cNvSpPr>
            <a:spLocks noGrp="1" noChangeArrowheads="1"/>
          </p:cNvSpPr>
          <p:nvPr>
            <p:ph type="subTitle" idx="1"/>
          </p:nvPr>
        </p:nvSpPr>
        <p:spPr>
          <a:xfrm>
            <a:off x="457200" y="1981200"/>
            <a:ext cx="8153400" cy="4572000"/>
          </a:xfrm>
        </p:spPr>
        <p:txBody>
          <a:bodyPr/>
          <a:lstStyle/>
          <a:p>
            <a:pPr algn="l" eaLnBrk="1" hangingPunct="1"/>
            <a:r>
              <a:rPr lang="en-GB" smtClean="0">
                <a:latin typeface="Arial" charset="0"/>
              </a:rPr>
              <a:t>Δεν είναι σκόπιμο να παραμελήσει τελείως την προσωπική του ζωή στα πλαίσια της αναζήτησης εργασίας.</a:t>
            </a:r>
            <a:endParaRPr lang="el-GR" smtClean="0">
              <a:latin typeface="Arial" charset="0"/>
            </a:endParaRPr>
          </a:p>
          <a:p>
            <a:pPr algn="l" eaLnBrk="1" hangingPunct="1"/>
            <a:r>
              <a:rPr lang="en-GB" smtClean="0">
                <a:latin typeface="Arial" charset="0"/>
              </a:rPr>
              <a:t/>
            </a:r>
            <a:br>
              <a:rPr lang="en-GB" smtClean="0">
                <a:latin typeface="Arial" charset="0"/>
              </a:rPr>
            </a:br>
            <a:r>
              <a:rPr lang="en-GB" b="1" i="1" u="sng" smtClean="0">
                <a:latin typeface="Arial" charset="0"/>
              </a:rPr>
              <a:t>Η αισιοδοξία ίσως βοηθήσει στην μείωση του άγχους που λειτουργεί αρνητικά για την επίτευξη του σκοπού</a:t>
            </a:r>
            <a:r>
              <a:rPr lang="en-GB" i="1" u="sng" smtClean="0">
                <a:latin typeface="Arial" charset="0"/>
              </a:rPr>
              <a:t>.</a:t>
            </a:r>
            <a:r>
              <a:rPr lang="en-GB" smtClean="0"/>
              <a:t> </a:t>
            </a:r>
          </a:p>
        </p:txBody>
      </p:sp>
      <p:pic>
        <p:nvPicPr>
          <p:cNvPr id="7172" name="Picture 5"/>
          <p:cNvPicPr>
            <a:picLocks noChangeAspect="1" noChangeArrowheads="1"/>
          </p:cNvPicPr>
          <p:nvPr/>
        </p:nvPicPr>
        <p:blipFill>
          <a:blip r:embed="rId2" cstate="print"/>
          <a:srcRect/>
          <a:stretch>
            <a:fillRect/>
          </a:stretch>
        </p:blipFill>
        <p:spPr bwMode="auto">
          <a:xfrm>
            <a:off x="304800" y="381000"/>
            <a:ext cx="1143000" cy="990600"/>
          </a:xfrm>
          <a:prstGeom prst="rect">
            <a:avLst/>
          </a:prstGeom>
          <a:noFill/>
          <a:ln w="9525">
            <a:noFill/>
            <a:miter lim="800000"/>
            <a:headEnd/>
            <a:tailEnd/>
          </a:ln>
        </p:spPr>
      </p:pic>
      <p:sp>
        <p:nvSpPr>
          <p:cNvPr id="5" name="4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10</a:t>
            </a:fld>
            <a:endParaRPr lang="en-GB"/>
          </a:p>
        </p:txBody>
      </p:sp>
      <p:sp>
        <p:nvSpPr>
          <p:cNvPr id="6" name="5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428596" y="285728"/>
            <a:ext cx="8358246" cy="1428760"/>
          </a:xfrm>
        </p:spPr>
        <p:txBody>
          <a:bodyPr>
            <a:normAutofit fontScale="90000"/>
          </a:bodyPr>
          <a:lstStyle/>
          <a:p>
            <a:pPr eaLnBrk="1" hangingPunct="1"/>
            <a:r>
              <a:rPr lang="en-GB" b="1" dirty="0" err="1" smtClean="0">
                <a:latin typeface="Arial" charset="0"/>
              </a:rPr>
              <a:t>Τι</a:t>
            </a:r>
            <a:r>
              <a:rPr lang="en-GB" b="1" dirty="0" smtClean="0">
                <a:latin typeface="Arial" charset="0"/>
              </a:rPr>
              <a:t> </a:t>
            </a:r>
            <a:r>
              <a:rPr lang="en-GB" b="1" dirty="0" err="1" smtClean="0">
                <a:latin typeface="Arial" charset="0"/>
              </a:rPr>
              <a:t>συνήθως</a:t>
            </a:r>
            <a:r>
              <a:rPr lang="en-GB" b="1" dirty="0" smtClean="0">
                <a:latin typeface="Arial" charset="0"/>
              </a:rPr>
              <a:t> </a:t>
            </a:r>
            <a:r>
              <a:rPr lang="en-GB" b="1" dirty="0" err="1" smtClean="0">
                <a:latin typeface="Arial" charset="0"/>
              </a:rPr>
              <a:t>ζητάει</a:t>
            </a:r>
            <a:r>
              <a:rPr lang="en-GB" b="1" dirty="0" smtClean="0">
                <a:latin typeface="Arial" charset="0"/>
              </a:rPr>
              <a:t> </a:t>
            </a:r>
            <a:r>
              <a:rPr lang="el-GR" b="1" dirty="0" smtClean="0">
                <a:latin typeface="Arial" charset="0"/>
              </a:rPr>
              <a:t/>
            </a:r>
            <a:br>
              <a:rPr lang="el-GR" b="1" dirty="0" smtClean="0">
                <a:latin typeface="Arial" charset="0"/>
              </a:rPr>
            </a:br>
            <a:r>
              <a:rPr lang="en-GB" b="1" dirty="0" smtClean="0">
                <a:latin typeface="Arial" charset="0"/>
              </a:rPr>
              <a:t>ο </a:t>
            </a:r>
            <a:r>
              <a:rPr lang="en-GB" b="1" dirty="0" err="1" smtClean="0">
                <a:latin typeface="Arial" charset="0"/>
              </a:rPr>
              <a:t>εργοδότης</a:t>
            </a:r>
            <a:r>
              <a:rPr lang="en-GB" dirty="0" smtClean="0"/>
              <a:t> </a:t>
            </a:r>
          </a:p>
        </p:txBody>
      </p:sp>
      <p:sp>
        <p:nvSpPr>
          <p:cNvPr id="8195" name="Rectangle 3"/>
          <p:cNvSpPr>
            <a:spLocks noGrp="1" noChangeArrowheads="1"/>
          </p:cNvSpPr>
          <p:nvPr>
            <p:ph type="subTitle" idx="1"/>
          </p:nvPr>
        </p:nvSpPr>
        <p:spPr>
          <a:xfrm>
            <a:off x="457200" y="1828800"/>
            <a:ext cx="8153400" cy="4724400"/>
          </a:xfrm>
        </p:spPr>
        <p:txBody>
          <a:bodyPr/>
          <a:lstStyle/>
          <a:p>
            <a:pPr algn="l" eaLnBrk="1" hangingPunct="1"/>
            <a:r>
              <a:rPr lang="en-GB" smtClean="0">
                <a:latin typeface="Arial" charset="0"/>
              </a:rPr>
              <a:t>Συνήθως ο εργοδότης ζητάει από τον υποψήφιο </a:t>
            </a:r>
            <a:r>
              <a:rPr lang="el-GR" smtClean="0">
                <a:latin typeface="Arial" charset="0"/>
              </a:rPr>
              <a:t>:</a:t>
            </a:r>
            <a:endParaRPr lang="el-GR" smtClean="0"/>
          </a:p>
          <a:p>
            <a:pPr algn="l" eaLnBrk="1" hangingPunct="1"/>
            <a:endParaRPr lang="el-GR" smtClean="0"/>
          </a:p>
          <a:p>
            <a:pPr algn="l" eaLnBrk="1" hangingPunct="1">
              <a:buFontTx/>
              <a:buChar char="•"/>
            </a:pPr>
            <a:r>
              <a:rPr lang="el-GR" smtClean="0">
                <a:latin typeface="Arial" charset="0"/>
              </a:rPr>
              <a:t> </a:t>
            </a:r>
            <a:r>
              <a:rPr lang="en-GB" smtClean="0">
                <a:latin typeface="Arial" charset="0"/>
              </a:rPr>
              <a:t>Να έχει βεβαιωμένες γνώσεις υψηλού επιπέδου.</a:t>
            </a:r>
            <a:r>
              <a:rPr lang="en-GB" smtClean="0"/>
              <a:t> </a:t>
            </a:r>
          </a:p>
          <a:p>
            <a:pPr algn="l" eaLnBrk="1" hangingPunct="1">
              <a:buFontTx/>
              <a:buChar char="•"/>
            </a:pPr>
            <a:r>
              <a:rPr lang="el-GR" smtClean="0">
                <a:latin typeface="Arial" charset="0"/>
              </a:rPr>
              <a:t> </a:t>
            </a:r>
            <a:r>
              <a:rPr lang="en-GB" smtClean="0">
                <a:latin typeface="Arial" charset="0"/>
              </a:rPr>
              <a:t>Να μπορεί να τις εφαρμόσει.</a:t>
            </a:r>
            <a:r>
              <a:rPr lang="en-GB" smtClean="0"/>
              <a:t> </a:t>
            </a:r>
          </a:p>
          <a:p>
            <a:pPr algn="l" eaLnBrk="1" hangingPunct="1">
              <a:buFontTx/>
              <a:buChar char="•"/>
            </a:pPr>
            <a:r>
              <a:rPr lang="el-GR" smtClean="0">
                <a:latin typeface="Arial" charset="0"/>
              </a:rPr>
              <a:t> </a:t>
            </a:r>
            <a:r>
              <a:rPr lang="en-GB" smtClean="0">
                <a:latin typeface="Arial" charset="0"/>
              </a:rPr>
              <a:t>Στοιχεία προσωπικότητας όπως υπευθυνότητα, πρωτοβουλία, σοβαρότητα, ικανότητα επικοινωνίας, θετική στάση.</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09600" y="457200"/>
            <a:ext cx="7620000" cy="1752600"/>
          </a:xfrm>
        </p:spPr>
        <p:txBody>
          <a:bodyPr>
            <a:normAutofit fontScale="90000"/>
          </a:bodyPr>
          <a:lstStyle/>
          <a:p>
            <a:pPr eaLnBrk="1" hangingPunct="1"/>
            <a:r>
              <a:rPr lang="en-GB" b="1" smtClean="0">
                <a:latin typeface="Arial" charset="0"/>
              </a:rPr>
              <a:t>Η προετοιμασία για την αγορά εργασίας.</a:t>
            </a:r>
            <a:r>
              <a:rPr lang="el-GR" b="1" smtClean="0">
                <a:latin typeface="Arial" charset="0"/>
              </a:rPr>
              <a:t/>
            </a:r>
            <a:br>
              <a:rPr lang="el-GR" b="1" smtClean="0">
                <a:latin typeface="Arial" charset="0"/>
              </a:rPr>
            </a:br>
            <a:r>
              <a:rPr lang="en-GB" sz="3200" b="1" smtClean="0">
                <a:latin typeface="Arial" charset="0"/>
              </a:rPr>
              <a:t>Τα επαγγελματικά προσόντα </a:t>
            </a:r>
            <a:r>
              <a:rPr lang="en-GB" smtClean="0"/>
              <a:t> </a:t>
            </a:r>
          </a:p>
        </p:txBody>
      </p:sp>
      <p:sp>
        <p:nvSpPr>
          <p:cNvPr id="9219" name="Rectangle 3"/>
          <p:cNvSpPr>
            <a:spLocks noGrp="1" noChangeArrowheads="1"/>
          </p:cNvSpPr>
          <p:nvPr>
            <p:ph type="subTitle" idx="1"/>
          </p:nvPr>
        </p:nvSpPr>
        <p:spPr>
          <a:xfrm>
            <a:off x="457200" y="2667000"/>
            <a:ext cx="8153400" cy="3886200"/>
          </a:xfrm>
        </p:spPr>
        <p:txBody>
          <a:bodyPr/>
          <a:lstStyle/>
          <a:p>
            <a:pPr algn="l" eaLnBrk="1" hangingPunct="1"/>
            <a:r>
              <a:rPr lang="en-GB" i="1" smtClean="0">
                <a:latin typeface="Arial" charset="0"/>
              </a:rPr>
              <a:t>Η προετοιμασία ξεκινάει από τα πρώτα έτη- εξάμηνα με φροντίδα για καλές επιδόσεις στον βασικό κύκλο σπουδών και δεν θα ήταν ίσως φρόνιμο να ξεχνά κάποιος ότι μπορεί οι κακές επιδόσεις να τον ακολουθούν και να του δημιουργήσουν προβλήματα</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10243" name="Rectangle 3"/>
          <p:cNvSpPr>
            <a:spLocks noGrp="1" noChangeArrowheads="1"/>
          </p:cNvSpPr>
          <p:nvPr>
            <p:ph type="subTitle" idx="1"/>
          </p:nvPr>
        </p:nvSpPr>
        <p:spPr>
          <a:xfrm>
            <a:off x="571472" y="1357298"/>
            <a:ext cx="8039128" cy="5195902"/>
          </a:xfrm>
        </p:spPr>
        <p:txBody>
          <a:bodyPr/>
          <a:lstStyle/>
          <a:p>
            <a:pPr algn="l" eaLnBrk="1" hangingPunct="1"/>
            <a:endParaRPr lang="el-GR" dirty="0" smtClean="0">
              <a:latin typeface="Arial" charset="0"/>
            </a:endParaRPr>
          </a:p>
          <a:p>
            <a:pPr algn="l" eaLnBrk="1" hangingPunct="1"/>
            <a:r>
              <a:rPr lang="en-GB" sz="2800" b="1" dirty="0" err="1" smtClean="0">
                <a:effectLst>
                  <a:outerShdw blurRad="38100" dist="38100" dir="2700000" algn="tl">
                    <a:srgbClr val="000000">
                      <a:alpha val="43137"/>
                    </a:srgbClr>
                  </a:outerShdw>
                </a:effectLst>
                <a:latin typeface="Arial" charset="0"/>
              </a:rPr>
              <a:t>Οι</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εργοδότες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τα</a:t>
            </a:r>
            <a:r>
              <a:rPr lang="en-GB" sz="2800" b="1" dirty="0" smtClean="0">
                <a:effectLst>
                  <a:outerShdw blurRad="38100" dist="38100" dir="2700000" algn="tl">
                    <a:srgbClr val="000000">
                      <a:alpha val="43137"/>
                    </a:srgbClr>
                  </a:outerShdw>
                </a:effectLst>
                <a:latin typeface="Arial" charset="0"/>
              </a:rPr>
              <a:t> ιδρύματα </a:t>
            </a:r>
            <a:r>
              <a:rPr lang="en-GB" sz="2800" b="1" dirty="0" err="1" smtClean="0">
                <a:effectLst>
                  <a:outerShdw blurRad="38100" dist="38100" dir="2700000" algn="tl">
                    <a:srgbClr val="000000">
                      <a:alpha val="43137"/>
                    </a:srgbClr>
                  </a:outerShdw>
                </a:effectLst>
                <a:latin typeface="Arial" charset="0"/>
              </a:rPr>
              <a:t>που</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χορηγούν</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υποτροφίες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και</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δέχονται</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σπουδαστές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ελέγχουν</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πρώτα</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από</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όλα</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τις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επιδόσεις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των</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υποψηφίων</a:t>
            </a:r>
            <a:r>
              <a:rPr lang="en-GB" sz="2800" b="1" dirty="0" smtClean="0">
                <a:effectLst>
                  <a:outerShdw blurRad="38100" dist="38100" dir="2700000" algn="tl">
                    <a:srgbClr val="000000">
                      <a:alpha val="43137"/>
                    </a:srgbClr>
                  </a:outerShdw>
                </a:effectLst>
                <a:latin typeface="Arial" charset="0"/>
              </a:rPr>
              <a:t>.</a:t>
            </a:r>
            <a:br>
              <a:rPr lang="en-GB" sz="2800" b="1" dirty="0" smtClean="0">
                <a:effectLst>
                  <a:outerShdw blurRad="38100" dist="38100" dir="2700000" algn="tl">
                    <a:srgbClr val="000000">
                      <a:alpha val="43137"/>
                    </a:srgbClr>
                  </a:outerShdw>
                </a:effectLst>
                <a:latin typeface="Arial" charset="0"/>
              </a:rPr>
            </a:br>
            <a:endParaRPr lang="el-GR" sz="2800" b="1" dirty="0" smtClean="0">
              <a:effectLst>
                <a:outerShdw blurRad="38100" dist="38100" dir="2700000" algn="tl">
                  <a:srgbClr val="000000">
                    <a:alpha val="43137"/>
                  </a:srgbClr>
                </a:outerShdw>
              </a:effectLst>
              <a:latin typeface="Arial" charset="0"/>
            </a:endParaRPr>
          </a:p>
          <a:p>
            <a:pPr algn="l" eaLnBrk="1" hangingPunct="1"/>
            <a:r>
              <a:rPr lang="en-GB" sz="2800" b="1" dirty="0" err="1" smtClean="0">
                <a:effectLst>
                  <a:outerShdw blurRad="38100" dist="38100" dir="2700000" algn="tl">
                    <a:srgbClr val="000000">
                      <a:alpha val="43137"/>
                    </a:srgbClr>
                  </a:outerShdw>
                </a:effectLst>
                <a:latin typeface="Arial" charset="0"/>
              </a:rPr>
              <a:t>Εκτός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από</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το</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βασικό</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τίτλο</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σπουδών</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θα</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βοηθούσε</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αν</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κάποιος</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αποκτούσε</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κάποιο</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μεταπτυχιακό</a:t>
            </a:r>
            <a:r>
              <a:rPr lang="en-GB" sz="2800" b="1" dirty="0" smtClean="0">
                <a:effectLst>
                  <a:outerShdw blurRad="38100" dist="38100" dir="2700000" algn="tl">
                    <a:srgbClr val="000000">
                      <a:alpha val="43137"/>
                    </a:srgbClr>
                  </a:outerShdw>
                </a:effectLst>
                <a:latin typeface="Arial" charset="0"/>
              </a:rPr>
              <a:t> </a:t>
            </a:r>
            <a:r>
              <a:rPr lang="en-GB" sz="2800" b="1" dirty="0" err="1" smtClean="0">
                <a:effectLst>
                  <a:outerShdw blurRad="38100" dist="38100" dir="2700000" algn="tl">
                    <a:srgbClr val="000000">
                      <a:alpha val="43137"/>
                    </a:srgbClr>
                  </a:outerShdw>
                </a:effectLst>
                <a:latin typeface="Arial" charset="0"/>
              </a:rPr>
              <a:t>τίτλο</a:t>
            </a:r>
            <a:r>
              <a:rPr lang="en-GB" sz="2800" b="1" dirty="0" smtClean="0">
                <a:effectLst>
                  <a:outerShdw blurRad="38100" dist="38100" dir="2700000" algn="tl">
                    <a:srgbClr val="000000">
                      <a:alpha val="43137"/>
                    </a:srgbClr>
                  </a:outerShdw>
                </a:effectLst>
                <a:latin typeface="Arial" charset="0"/>
              </a:rPr>
              <a:t>.</a:t>
            </a:r>
            <a:r>
              <a:rPr lang="en-GB" sz="2800" b="1" dirty="0" smtClean="0">
                <a:effectLst>
                  <a:outerShdw blurRad="38100" dist="38100" dir="2700000" algn="tl">
                    <a:srgbClr val="000000">
                      <a:alpha val="43137"/>
                    </a:srgbClr>
                  </a:outerShdw>
                </a:effectLst>
              </a:rPr>
              <a:t> </a:t>
            </a:r>
            <a:endParaRPr lang="el-GR" sz="2800" b="1" dirty="0" smtClean="0">
              <a:effectLst>
                <a:outerShdw blurRad="38100" dist="38100" dir="2700000" algn="tl">
                  <a:srgbClr val="000000">
                    <a:alpha val="43137"/>
                  </a:srgbClr>
                </a:outerShdw>
              </a:effectLst>
            </a:endParaRPr>
          </a:p>
          <a:p>
            <a:pPr algn="l" eaLnBrk="1" hangingPunct="1"/>
            <a:endParaRPr lang="en-GB"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13</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11267" name="Rectangle 3"/>
          <p:cNvSpPr>
            <a:spLocks noGrp="1" noChangeArrowheads="1"/>
          </p:cNvSpPr>
          <p:nvPr>
            <p:ph type="subTitle" idx="1"/>
          </p:nvPr>
        </p:nvSpPr>
        <p:spPr>
          <a:xfrm>
            <a:off x="228600" y="1285860"/>
            <a:ext cx="8610600" cy="5267340"/>
          </a:xfrm>
        </p:spPr>
        <p:txBody>
          <a:bodyPr/>
          <a:lstStyle/>
          <a:p>
            <a:pPr algn="l" eaLnBrk="1" hangingPunct="1"/>
            <a:r>
              <a:rPr lang="en-GB" sz="2800" dirty="0" smtClean="0">
                <a:effectLst>
                  <a:outerShdw blurRad="38100" dist="38100" dir="2700000" algn="tl">
                    <a:srgbClr val="000000">
                      <a:alpha val="43137"/>
                    </a:srgbClr>
                  </a:outerShdw>
                </a:effectLst>
                <a:latin typeface="Arial" charset="0"/>
              </a:rPr>
              <a:t>Η </a:t>
            </a:r>
            <a:r>
              <a:rPr lang="en-GB" sz="2800" dirty="0" err="1" smtClean="0">
                <a:effectLst>
                  <a:outerShdw blurRad="38100" dist="38100" dir="2700000" algn="tl">
                    <a:srgbClr val="000000">
                      <a:alpha val="43137"/>
                    </a:srgbClr>
                  </a:outerShdw>
                </a:effectLst>
                <a:latin typeface="Arial" charset="0"/>
              </a:rPr>
              <a:t>συνεχής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ενημέρωση</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και</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σε</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κάθε</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ευκαιρία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εξειδίκευσης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απόκτηση</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ειδικότητας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αυξάνει</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τις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πιθανότητες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για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ένταξη</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στην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αγορά</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εργασίας</a:t>
            </a:r>
            <a:r>
              <a:rPr lang="en-GB" sz="2800" dirty="0" smtClean="0">
                <a:effectLst>
                  <a:outerShdw blurRad="38100" dist="38100" dir="2700000" algn="tl">
                    <a:srgbClr val="000000">
                      <a:alpha val="43137"/>
                    </a:srgbClr>
                  </a:outerShdw>
                </a:effectLst>
                <a:latin typeface="Arial" charset="0"/>
              </a:rPr>
              <a:t>.</a:t>
            </a:r>
            <a:br>
              <a:rPr lang="en-GB" sz="2800" dirty="0" smtClean="0">
                <a:effectLst>
                  <a:outerShdw blurRad="38100" dist="38100" dir="2700000" algn="tl">
                    <a:srgbClr val="000000">
                      <a:alpha val="43137"/>
                    </a:srgbClr>
                  </a:outerShdw>
                </a:effectLst>
                <a:latin typeface="Arial" charset="0"/>
              </a:rPr>
            </a:br>
            <a:r>
              <a:rPr lang="en-GB" sz="2800" dirty="0" smtClean="0">
                <a:effectLst>
                  <a:outerShdw blurRad="38100" dist="38100" dir="2700000" algn="tl">
                    <a:srgbClr val="000000">
                      <a:alpha val="43137"/>
                    </a:srgbClr>
                  </a:outerShdw>
                </a:effectLst>
                <a:latin typeface="Arial" charset="0"/>
              </a:rPr>
              <a:t>Η </a:t>
            </a:r>
            <a:r>
              <a:rPr lang="en-GB" sz="2800" dirty="0" err="1" smtClean="0">
                <a:effectLst>
                  <a:outerShdw blurRad="38100" dist="38100" dir="2700000" algn="tl">
                    <a:srgbClr val="000000">
                      <a:alpha val="43137"/>
                    </a:srgbClr>
                  </a:outerShdw>
                </a:effectLst>
                <a:latin typeface="Arial" charset="0"/>
              </a:rPr>
              <a:t>προσπάθεια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για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να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αποκτηθεί</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εργασιακή</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εμπειρία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έστω</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και</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με</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πολύ</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χαμηλή</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στην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αρχή</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αμοιβή</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κρίνεται</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πολύ</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χρήσιμη</a:t>
            </a:r>
            <a:r>
              <a:rPr lang="en-GB" sz="2800" dirty="0" smtClean="0">
                <a:effectLst>
                  <a:outerShdw blurRad="38100" dist="38100" dir="2700000" algn="tl">
                    <a:srgbClr val="000000">
                      <a:alpha val="43137"/>
                    </a:srgbClr>
                  </a:outerShdw>
                </a:effectLst>
                <a:latin typeface="Arial" charset="0"/>
              </a:rPr>
              <a:t>.</a:t>
            </a:r>
            <a:br>
              <a:rPr lang="en-GB" sz="2800" dirty="0" smtClean="0">
                <a:effectLst>
                  <a:outerShdw blurRad="38100" dist="38100" dir="2700000" algn="tl">
                    <a:srgbClr val="000000">
                      <a:alpha val="43137"/>
                    </a:srgbClr>
                  </a:outerShdw>
                </a:effectLst>
                <a:latin typeface="Arial" charset="0"/>
              </a:rPr>
            </a:br>
            <a:r>
              <a:rPr lang="en-GB" sz="2800" dirty="0" err="1" smtClean="0">
                <a:effectLst>
                  <a:outerShdw blurRad="38100" dist="38100" dir="2700000" algn="tl">
                    <a:srgbClr val="000000">
                      <a:alpha val="43137"/>
                    </a:srgbClr>
                  </a:outerShdw>
                </a:effectLst>
                <a:latin typeface="Arial" charset="0"/>
              </a:rPr>
              <a:t>Ίσως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είναι</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πλέον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απαραίτητη</a:t>
            </a:r>
            <a:r>
              <a:rPr lang="en-GB" sz="2800" dirty="0" smtClean="0">
                <a:effectLst>
                  <a:outerShdw blurRad="38100" dist="38100" dir="2700000" algn="tl">
                    <a:srgbClr val="000000">
                      <a:alpha val="43137"/>
                    </a:srgbClr>
                  </a:outerShdw>
                </a:effectLst>
                <a:latin typeface="Arial" charset="0"/>
              </a:rPr>
              <a:t> η </a:t>
            </a:r>
            <a:r>
              <a:rPr lang="en-GB" sz="2800" dirty="0" err="1" smtClean="0">
                <a:effectLst>
                  <a:outerShdw blurRad="38100" dist="38100" dir="2700000" algn="tl">
                    <a:srgbClr val="000000">
                      <a:alpha val="43137"/>
                    </a:srgbClr>
                  </a:outerShdw>
                </a:effectLst>
                <a:latin typeface="Arial" charset="0"/>
              </a:rPr>
              <a:t>εφαρμογή</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της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αρχής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της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δια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βίου</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εκπαίδευσης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με</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παρακολούθηση</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σεμιναρίων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σχετικών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με</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το</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αντικείμενο</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του</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υποψήφιου</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και</a:t>
            </a:r>
            <a:r>
              <a:rPr lang="en-GB" sz="2800" dirty="0" smtClean="0">
                <a:effectLst>
                  <a:outerShdw blurRad="38100" dist="38100" dir="2700000" algn="tl">
                    <a:srgbClr val="000000">
                      <a:alpha val="43137"/>
                    </a:srgbClr>
                  </a:outerShdw>
                </a:effectLst>
                <a:latin typeface="Arial" charset="0"/>
              </a:rPr>
              <a:t> η </a:t>
            </a:r>
            <a:r>
              <a:rPr lang="en-GB" sz="2800" dirty="0" err="1" smtClean="0">
                <a:effectLst>
                  <a:outerShdw blurRad="38100" dist="38100" dir="2700000" algn="tl">
                    <a:srgbClr val="000000">
                      <a:alpha val="43137"/>
                    </a:srgbClr>
                  </a:outerShdw>
                </a:effectLst>
                <a:latin typeface="Arial" charset="0"/>
              </a:rPr>
              <a:t>προσπάθεια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να</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βρίσκεται</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κάποιος</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στην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πρώτη</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γραμμή</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αυτών</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που</a:t>
            </a:r>
            <a:r>
              <a:rPr lang="en-GB" sz="2800" dirty="0" smtClean="0">
                <a:effectLst>
                  <a:outerShdw blurRad="38100" dist="38100" dir="2700000" algn="tl">
                    <a:srgbClr val="000000">
                      <a:alpha val="43137"/>
                    </a:srgbClr>
                  </a:outerShdw>
                </a:effectLst>
                <a:latin typeface="Arial" charset="0"/>
              </a:rPr>
              <a:t> </a:t>
            </a:r>
            <a:r>
              <a:rPr lang="en-GB" sz="2800" dirty="0" err="1" smtClean="0">
                <a:effectLst>
                  <a:outerShdw blurRad="38100" dist="38100" dir="2700000" algn="tl">
                    <a:srgbClr val="000000">
                      <a:alpha val="43137"/>
                    </a:srgbClr>
                  </a:outerShdw>
                </a:effectLst>
                <a:latin typeface="Arial" charset="0"/>
              </a:rPr>
              <a:t>ενημερώνονται</a:t>
            </a:r>
            <a:r>
              <a:rPr lang="en-GB" sz="2800" dirty="0" smtClean="0">
                <a:effectLst>
                  <a:outerShdw blurRad="38100" dist="38100" dir="2700000" algn="tl">
                    <a:srgbClr val="000000">
                      <a:alpha val="43137"/>
                    </a:srgbClr>
                  </a:outerShdw>
                </a:effectLst>
                <a:latin typeface="Arial" charset="0"/>
              </a:rPr>
              <a:t>.</a:t>
            </a:r>
            <a:r>
              <a:rPr lang="en-GB" sz="2800" dirty="0" smtClean="0">
                <a:effectLst>
                  <a:outerShdw blurRad="38100" dist="38100" dir="2700000" algn="tl">
                    <a:srgbClr val="000000">
                      <a:alpha val="43137"/>
                    </a:srgbClr>
                  </a:outerShdw>
                </a:effectLst>
              </a:rPr>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12291" name="Rectangle 3"/>
          <p:cNvSpPr>
            <a:spLocks noGrp="1" noChangeArrowheads="1"/>
          </p:cNvSpPr>
          <p:nvPr>
            <p:ph type="subTitle" idx="1"/>
          </p:nvPr>
        </p:nvSpPr>
        <p:spPr>
          <a:xfrm>
            <a:off x="457200" y="1371600"/>
            <a:ext cx="8153400" cy="5181600"/>
          </a:xfrm>
        </p:spPr>
        <p:txBody>
          <a:bodyPr/>
          <a:lstStyle/>
          <a:p>
            <a:pPr algn="l" eaLnBrk="1" hangingPunct="1"/>
            <a:endParaRPr lang="el-GR" smtClean="0">
              <a:latin typeface="Arial" charset="0"/>
            </a:endParaRPr>
          </a:p>
          <a:p>
            <a:pPr algn="l" eaLnBrk="1" hangingPunct="1"/>
            <a:endParaRPr lang="el-GR" smtClean="0">
              <a:latin typeface="Arial" charset="0"/>
            </a:endParaRPr>
          </a:p>
          <a:p>
            <a:pPr algn="l" eaLnBrk="1" hangingPunct="1"/>
            <a:r>
              <a:rPr lang="en-GB" smtClean="0">
                <a:latin typeface="Arial" charset="0"/>
              </a:rPr>
              <a:t>Υπάρχει σημαντικός λόγος να φροντίζει ο ενδιαφερόμενος να έχει την καλή μαρτυρία των καθηγητών, των πρώην εργοδοτών του κατά προτίμηση με συστατική επιστολή.</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15</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sz="4000" b="1" smtClean="0">
                <a:latin typeface="Arial" charset="0"/>
              </a:rPr>
              <a:t>Η αναζήτηση πιθανών εργοδοτών</a:t>
            </a:r>
            <a:r>
              <a:rPr lang="en-GB" sz="4000" smtClean="0"/>
              <a:t> </a:t>
            </a:r>
          </a:p>
        </p:txBody>
      </p:sp>
      <p:sp>
        <p:nvSpPr>
          <p:cNvPr id="13315" name="Rectangle 3"/>
          <p:cNvSpPr>
            <a:spLocks noGrp="1" noChangeArrowheads="1"/>
          </p:cNvSpPr>
          <p:nvPr>
            <p:ph type="subTitle" idx="1"/>
          </p:nvPr>
        </p:nvSpPr>
        <p:spPr>
          <a:xfrm>
            <a:off x="457200" y="1752600"/>
            <a:ext cx="8153400" cy="4800600"/>
          </a:xfrm>
        </p:spPr>
        <p:txBody>
          <a:bodyPr/>
          <a:lstStyle/>
          <a:p>
            <a:pPr algn="l" eaLnBrk="1" hangingPunct="1"/>
            <a:r>
              <a:rPr lang="en-GB" smtClean="0">
                <a:latin typeface="Arial" charset="0"/>
              </a:rPr>
              <a:t>Ενημερώνεται για τις επιχειρήσεις που θα μπορούσε να απασχοληθεί από</a:t>
            </a:r>
            <a:r>
              <a:rPr lang="el-GR" smtClean="0">
                <a:latin typeface="Arial" charset="0"/>
              </a:rPr>
              <a:t>:</a:t>
            </a:r>
          </a:p>
          <a:p>
            <a:pPr algn="l" eaLnBrk="1" hangingPunct="1"/>
            <a:endParaRPr lang="el-GR" smtClean="0">
              <a:latin typeface="Arial" charset="0"/>
            </a:endParaRPr>
          </a:p>
          <a:p>
            <a:pPr algn="l" eaLnBrk="1" hangingPunct="1">
              <a:buFontTx/>
              <a:buChar char="•"/>
            </a:pPr>
            <a:r>
              <a:rPr lang="en-GB" sz="2800" smtClean="0">
                <a:latin typeface="Arial" charset="0"/>
              </a:rPr>
              <a:t>Το Γραφείο Διασύνδεσης του ιδρύματός του </a:t>
            </a:r>
          </a:p>
          <a:p>
            <a:pPr algn="l" eaLnBrk="1" hangingPunct="1">
              <a:buFontTx/>
              <a:buChar char="•"/>
            </a:pPr>
            <a:r>
              <a:rPr lang="en-GB" sz="2800" smtClean="0">
                <a:latin typeface="Arial" charset="0"/>
              </a:rPr>
              <a:t>Από τον ΟΑΕΔ </a:t>
            </a:r>
          </a:p>
          <a:p>
            <a:pPr algn="l" eaLnBrk="1" hangingPunct="1">
              <a:buFontTx/>
              <a:buChar char="•"/>
            </a:pPr>
            <a:r>
              <a:rPr lang="en-GB" sz="2800" smtClean="0">
                <a:latin typeface="Arial" charset="0"/>
              </a:rPr>
              <a:t>Από τα επιμελητήρια (Εμποροβιοτεχνικό, Γεωτεχνικό, Οικονομικό κτλ.) </a:t>
            </a:r>
          </a:p>
          <a:p>
            <a:pPr algn="l" eaLnBrk="1" hangingPunct="1">
              <a:buFontTx/>
              <a:buChar char="•"/>
            </a:pPr>
            <a:r>
              <a:rPr lang="en-GB" sz="2800" smtClean="0">
                <a:latin typeface="Arial" charset="0"/>
              </a:rPr>
              <a:t>Από την μελέτη αγγελιών. </a:t>
            </a:r>
          </a:p>
          <a:p>
            <a:pPr algn="l" eaLnBrk="1" hangingPunct="1">
              <a:buFontTx/>
              <a:buChar char="•"/>
            </a:pPr>
            <a:r>
              <a:rPr lang="en-GB" sz="2800" smtClean="0">
                <a:latin typeface="Arial" charset="0"/>
              </a:rPr>
              <a:t>Μέσω του δικτύου.</a:t>
            </a:r>
            <a:endParaRPr lang="en-GB"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16</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428596" y="285728"/>
            <a:ext cx="8358246" cy="1357322"/>
          </a:xfrm>
        </p:spPr>
        <p:txBody>
          <a:bodyPr>
            <a:normAutofit/>
          </a:bodyPr>
          <a:lstStyle/>
          <a:p>
            <a:pPr eaLnBrk="1" hangingPunct="1"/>
            <a:r>
              <a:rPr lang="en-GB" sz="4000" b="1" dirty="0" err="1" smtClean="0">
                <a:latin typeface="Arial" charset="0"/>
              </a:rPr>
              <a:t>Προσέγγιση</a:t>
            </a:r>
            <a:r>
              <a:rPr lang="en-GB" sz="4000" b="1" dirty="0" smtClean="0">
                <a:latin typeface="Arial" charset="0"/>
              </a:rPr>
              <a:t> </a:t>
            </a:r>
            <a:r>
              <a:rPr lang="en-GB" sz="4000" b="1" dirty="0" err="1" smtClean="0">
                <a:latin typeface="Arial" charset="0"/>
              </a:rPr>
              <a:t>των</a:t>
            </a:r>
            <a:r>
              <a:rPr lang="en-GB" sz="4000" b="1" dirty="0" smtClean="0">
                <a:latin typeface="Arial" charset="0"/>
              </a:rPr>
              <a:t> </a:t>
            </a:r>
            <a:r>
              <a:rPr lang="en-GB" sz="4000" b="1" dirty="0" err="1" smtClean="0">
                <a:latin typeface="Arial" charset="0"/>
              </a:rPr>
              <a:t>πιθανών</a:t>
            </a:r>
            <a:r>
              <a:rPr lang="en-GB" sz="4000" b="1" dirty="0" smtClean="0">
                <a:latin typeface="Arial" charset="0"/>
              </a:rPr>
              <a:t> </a:t>
            </a:r>
            <a:r>
              <a:rPr lang="en-GB" sz="4000" b="1" dirty="0" err="1" smtClean="0">
                <a:latin typeface="Arial" charset="0"/>
              </a:rPr>
              <a:t>εργοδοτών</a:t>
            </a:r>
            <a:r>
              <a:rPr lang="en-GB" sz="4000" dirty="0" smtClean="0"/>
              <a:t> </a:t>
            </a:r>
          </a:p>
        </p:txBody>
      </p:sp>
      <p:sp>
        <p:nvSpPr>
          <p:cNvPr id="14339" name="Rectangle 3"/>
          <p:cNvSpPr>
            <a:spLocks noGrp="1" noChangeArrowheads="1"/>
          </p:cNvSpPr>
          <p:nvPr>
            <p:ph type="subTitle" idx="1"/>
          </p:nvPr>
        </p:nvSpPr>
        <p:spPr>
          <a:xfrm>
            <a:off x="457200" y="1600200"/>
            <a:ext cx="8153400" cy="4953000"/>
          </a:xfrm>
        </p:spPr>
        <p:txBody>
          <a:bodyPr/>
          <a:lstStyle/>
          <a:p>
            <a:pPr algn="l" eaLnBrk="1" hangingPunct="1"/>
            <a:r>
              <a:rPr lang="en-GB" sz="2400" smtClean="0">
                <a:latin typeface="Arial" charset="0"/>
              </a:rPr>
              <a:t>Εξαιρετικής σημασίας για την επιτυχία της προσπάθειας για επαγγελματική αποκατάσταση είναι, κατά την γνώμη μας, η “σωστή” προσέγγιση των επιχειρήσεων που ενδιαφέρουν.</a:t>
            </a:r>
            <a:endParaRPr lang="el-GR" sz="2400" smtClean="0">
              <a:latin typeface="Arial" charset="0"/>
            </a:endParaRPr>
          </a:p>
          <a:p>
            <a:pPr algn="l" eaLnBrk="1" hangingPunct="1"/>
            <a:r>
              <a:rPr lang="en-GB" sz="2400" smtClean="0">
                <a:latin typeface="Arial" charset="0"/>
              </a:rPr>
              <a:t/>
            </a:r>
            <a:br>
              <a:rPr lang="en-GB" sz="2400" smtClean="0">
                <a:latin typeface="Arial" charset="0"/>
              </a:rPr>
            </a:br>
            <a:r>
              <a:rPr lang="en-GB" sz="2400" smtClean="0">
                <a:latin typeface="Arial" charset="0"/>
              </a:rPr>
              <a:t>Αυτό μπορεί κάποιος να το κάνει είτε προβάλλοντας τα προσόντα του μέσω του τύπου (με αγγελίες) είτε συνήθως με κατάθεση βιογραφικού σημειώματος.</a:t>
            </a:r>
            <a:endParaRPr lang="el-GR" sz="2400" smtClean="0">
              <a:latin typeface="Arial" charset="0"/>
            </a:endParaRPr>
          </a:p>
          <a:p>
            <a:pPr algn="l" eaLnBrk="1" hangingPunct="1"/>
            <a:r>
              <a:rPr lang="en-GB" sz="2400" smtClean="0">
                <a:latin typeface="Arial" charset="0"/>
              </a:rPr>
              <a:t> </a:t>
            </a:r>
            <a:br>
              <a:rPr lang="en-GB" sz="2400" smtClean="0">
                <a:latin typeface="Arial" charset="0"/>
              </a:rPr>
            </a:br>
            <a:r>
              <a:rPr lang="en-GB" sz="2400" smtClean="0">
                <a:latin typeface="Arial" charset="0"/>
              </a:rPr>
              <a:t>Κάτι τέτοιο προϋποθέτει γνώσεις απαραίτητες για τον τρόπο που πρέπει να κινηθεί. Χρειάζεται λοιπόν, η καλλιέργεια και ανάπτυξη αυτών των γνώσεων.</a:t>
            </a:r>
            <a:r>
              <a:rPr lang="en-GB" sz="24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17</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1142976" y="500042"/>
            <a:ext cx="7772400" cy="1714512"/>
          </a:xfrm>
        </p:spPr>
        <p:txBody>
          <a:bodyPr>
            <a:normAutofit/>
          </a:bodyPr>
          <a:lstStyle/>
          <a:p>
            <a:r>
              <a:rPr lang="en-GB" sz="4000" u="sng" dirty="0" err="1" smtClean="0">
                <a:latin typeface="Arial" charset="0"/>
              </a:rPr>
              <a:t>Θα</a:t>
            </a:r>
            <a:r>
              <a:rPr lang="en-GB" sz="4000" u="sng" dirty="0" smtClean="0">
                <a:latin typeface="Arial" charset="0"/>
              </a:rPr>
              <a:t> </a:t>
            </a:r>
            <a:r>
              <a:rPr lang="en-GB" sz="4000" u="sng" dirty="0" err="1" smtClean="0">
                <a:latin typeface="Arial" charset="0"/>
              </a:rPr>
              <a:t>προσπαθήσουμε</a:t>
            </a:r>
            <a:r>
              <a:rPr lang="en-GB" sz="4000" u="sng" dirty="0" smtClean="0">
                <a:latin typeface="Arial" charset="0"/>
              </a:rPr>
              <a:t> </a:t>
            </a:r>
            <a:r>
              <a:rPr lang="el-GR" sz="4000" u="sng" dirty="0" smtClean="0">
                <a:latin typeface="Arial" charset="0"/>
              </a:rPr>
              <a:t>σε λίγο</a:t>
            </a:r>
            <a:r>
              <a:rPr lang="en-GB" sz="4000" u="sng" dirty="0" smtClean="0">
                <a:latin typeface="Arial" charset="0"/>
              </a:rPr>
              <a:t> </a:t>
            </a:r>
            <a:r>
              <a:rPr lang="en-GB" sz="4000" u="sng" dirty="0" err="1" smtClean="0">
                <a:latin typeface="Arial" charset="0"/>
              </a:rPr>
              <a:t>να</a:t>
            </a:r>
            <a:r>
              <a:rPr lang="el-GR" sz="4000" u="sng" dirty="0" smtClean="0">
                <a:latin typeface="Arial" charset="0"/>
              </a:rPr>
              <a:t> δούμε πως μπορεί</a:t>
            </a:r>
            <a:endParaRPr lang="el-GR" sz="4000" dirty="0" smtClean="0"/>
          </a:p>
        </p:txBody>
      </p:sp>
      <p:sp>
        <p:nvSpPr>
          <p:cNvPr id="15363" name="Rectangle 3"/>
          <p:cNvSpPr>
            <a:spLocks noGrp="1" noChangeArrowheads="1"/>
          </p:cNvSpPr>
          <p:nvPr>
            <p:ph type="subTitle" idx="1"/>
          </p:nvPr>
        </p:nvSpPr>
        <p:spPr>
          <a:xfrm>
            <a:off x="457200" y="1428736"/>
            <a:ext cx="8153400" cy="5124464"/>
          </a:xfrm>
        </p:spPr>
        <p:txBody>
          <a:bodyPr/>
          <a:lstStyle/>
          <a:p>
            <a:pPr algn="l" eaLnBrk="1" hangingPunct="1"/>
            <a:r>
              <a:rPr lang="en-GB" b="1" u="sng" dirty="0" smtClean="0"/>
              <a:t> </a:t>
            </a:r>
            <a:endParaRPr lang="el-GR" b="1" u="sng" dirty="0" smtClean="0"/>
          </a:p>
          <a:p>
            <a:pPr algn="l" eaLnBrk="1" hangingPunct="1"/>
            <a:endParaRPr lang="el-GR" b="1" u="sng" dirty="0" smtClean="0"/>
          </a:p>
          <a:p>
            <a:pPr algn="l" eaLnBrk="1" hangingPunct="1">
              <a:buFontTx/>
              <a:buChar char="•"/>
            </a:pPr>
            <a:r>
              <a:rPr lang="en-GB" sz="3200" b="1" dirty="0" err="1" smtClean="0">
                <a:latin typeface="Arial" charset="0"/>
              </a:rPr>
              <a:t>Να</a:t>
            </a:r>
            <a:r>
              <a:rPr lang="en-GB" sz="3200" b="1" dirty="0" smtClean="0">
                <a:latin typeface="Arial" charset="0"/>
              </a:rPr>
              <a:t> </a:t>
            </a:r>
            <a:r>
              <a:rPr lang="en-GB" sz="3200" b="1" dirty="0" err="1" smtClean="0">
                <a:latin typeface="Arial" charset="0"/>
              </a:rPr>
              <a:t>συνταχθεί</a:t>
            </a:r>
            <a:r>
              <a:rPr lang="en-GB" sz="3200" b="1" dirty="0" smtClean="0">
                <a:latin typeface="Arial" charset="0"/>
              </a:rPr>
              <a:t> </a:t>
            </a:r>
            <a:r>
              <a:rPr lang="en-GB" sz="3200" b="1" dirty="0" err="1" smtClean="0">
                <a:latin typeface="Arial" charset="0"/>
              </a:rPr>
              <a:t>ένα</a:t>
            </a:r>
            <a:r>
              <a:rPr lang="en-GB" sz="3200" b="1" dirty="0" smtClean="0">
                <a:latin typeface="Arial" charset="0"/>
              </a:rPr>
              <a:t> “</a:t>
            </a:r>
            <a:r>
              <a:rPr lang="en-GB" sz="3200" b="1" dirty="0" err="1" smtClean="0">
                <a:latin typeface="Arial" charset="0"/>
              </a:rPr>
              <a:t>σωστό</a:t>
            </a:r>
            <a:r>
              <a:rPr lang="en-GB" sz="3200" b="1" dirty="0" smtClean="0">
                <a:latin typeface="Arial" charset="0"/>
              </a:rPr>
              <a:t>” </a:t>
            </a:r>
            <a:r>
              <a:rPr lang="en-GB" sz="3200" b="1" dirty="0" err="1" smtClean="0">
                <a:latin typeface="Arial" charset="0"/>
              </a:rPr>
              <a:t>Βιογραφικό</a:t>
            </a:r>
            <a:r>
              <a:rPr lang="en-GB" sz="3200" b="1" dirty="0" smtClean="0">
                <a:latin typeface="Arial" charset="0"/>
              </a:rPr>
              <a:t> </a:t>
            </a:r>
            <a:r>
              <a:rPr lang="en-GB" sz="3200" b="1" dirty="0" err="1" smtClean="0">
                <a:latin typeface="Arial" charset="0"/>
              </a:rPr>
              <a:t>Σημείωμα</a:t>
            </a:r>
            <a:r>
              <a:rPr lang="en-GB" sz="3200" b="1" dirty="0" smtClean="0">
                <a:latin typeface="Arial" charset="0"/>
              </a:rPr>
              <a:t>.</a:t>
            </a:r>
            <a:endParaRPr lang="el-GR" sz="3200" b="1" dirty="0" smtClean="0">
              <a:latin typeface="Arial" charset="0"/>
            </a:endParaRPr>
          </a:p>
          <a:p>
            <a:pPr algn="l" eaLnBrk="1" hangingPunct="1"/>
            <a:r>
              <a:rPr lang="en-GB" sz="3200" b="1" dirty="0" smtClean="0"/>
              <a:t> </a:t>
            </a:r>
          </a:p>
          <a:p>
            <a:pPr algn="l" eaLnBrk="1" hangingPunct="1">
              <a:buFontTx/>
              <a:buChar char="•"/>
            </a:pPr>
            <a:r>
              <a:rPr lang="en-GB" sz="3200" b="1" dirty="0" err="1" smtClean="0">
                <a:latin typeface="Arial" charset="0"/>
              </a:rPr>
              <a:t>Να</a:t>
            </a:r>
            <a:r>
              <a:rPr lang="en-GB" sz="3200" b="1" dirty="0" smtClean="0">
                <a:latin typeface="Arial" charset="0"/>
              </a:rPr>
              <a:t> </a:t>
            </a:r>
            <a:r>
              <a:rPr lang="en-GB" sz="3200" b="1" dirty="0" err="1" smtClean="0">
                <a:latin typeface="Arial" charset="0"/>
              </a:rPr>
              <a:t>προετοιμάσουμε</a:t>
            </a:r>
            <a:r>
              <a:rPr lang="en-GB" sz="3200" b="1" dirty="0" smtClean="0">
                <a:latin typeface="Arial" charset="0"/>
              </a:rPr>
              <a:t> </a:t>
            </a:r>
            <a:r>
              <a:rPr lang="en-GB" sz="3200" b="1" dirty="0" err="1" smtClean="0">
                <a:latin typeface="Arial" charset="0"/>
              </a:rPr>
              <a:t>για</a:t>
            </a:r>
            <a:r>
              <a:rPr lang="en-GB" sz="3200" b="1" dirty="0" smtClean="0">
                <a:latin typeface="Arial" charset="0"/>
              </a:rPr>
              <a:t> </a:t>
            </a:r>
            <a:r>
              <a:rPr lang="en-GB" sz="3200" b="1" dirty="0" err="1" smtClean="0">
                <a:latin typeface="Arial" charset="0"/>
              </a:rPr>
              <a:t>τον</a:t>
            </a:r>
            <a:r>
              <a:rPr lang="en-GB" sz="3200" b="1" dirty="0" smtClean="0">
                <a:latin typeface="Arial" charset="0"/>
              </a:rPr>
              <a:t> </a:t>
            </a:r>
            <a:r>
              <a:rPr lang="en-GB" sz="3200" b="1" dirty="0" err="1" smtClean="0">
                <a:latin typeface="Arial" charset="0"/>
              </a:rPr>
              <a:t>τρόπο</a:t>
            </a:r>
            <a:r>
              <a:rPr lang="en-GB" sz="3200" b="1" dirty="0" smtClean="0">
                <a:latin typeface="Arial" charset="0"/>
              </a:rPr>
              <a:t> </a:t>
            </a:r>
            <a:r>
              <a:rPr lang="en-GB" sz="3200" b="1" dirty="0" err="1" smtClean="0">
                <a:latin typeface="Arial" charset="0"/>
              </a:rPr>
              <a:t>που</a:t>
            </a:r>
            <a:r>
              <a:rPr lang="en-GB" sz="3200" b="1" dirty="0" smtClean="0">
                <a:latin typeface="Arial" charset="0"/>
              </a:rPr>
              <a:t> </a:t>
            </a:r>
            <a:r>
              <a:rPr lang="en-GB" sz="3200" b="1" dirty="0" err="1" smtClean="0">
                <a:latin typeface="Arial" charset="0"/>
              </a:rPr>
              <a:t>πρέπει</a:t>
            </a:r>
            <a:r>
              <a:rPr lang="en-GB" sz="3200" b="1" dirty="0" smtClean="0">
                <a:latin typeface="Arial" charset="0"/>
              </a:rPr>
              <a:t> </a:t>
            </a:r>
            <a:r>
              <a:rPr lang="en-GB" sz="3200" b="1" dirty="0" err="1" smtClean="0">
                <a:latin typeface="Arial" charset="0"/>
              </a:rPr>
              <a:t>να</a:t>
            </a:r>
            <a:r>
              <a:rPr lang="en-GB" sz="3200" b="1" dirty="0" smtClean="0">
                <a:latin typeface="Arial" charset="0"/>
              </a:rPr>
              <a:t> </a:t>
            </a:r>
            <a:r>
              <a:rPr lang="en-GB" sz="3200" b="1" dirty="0" err="1" smtClean="0">
                <a:latin typeface="Arial" charset="0"/>
              </a:rPr>
              <a:t>αντιμετωπισθεί</a:t>
            </a:r>
            <a:r>
              <a:rPr lang="en-GB" sz="3200" b="1" dirty="0" smtClean="0">
                <a:latin typeface="Arial" charset="0"/>
              </a:rPr>
              <a:t> </a:t>
            </a:r>
            <a:r>
              <a:rPr lang="en-GB" sz="3200" b="1" dirty="0" err="1" smtClean="0">
                <a:latin typeface="Arial" charset="0"/>
              </a:rPr>
              <a:t>μια</a:t>
            </a:r>
            <a:r>
              <a:rPr lang="en-GB" sz="3200" b="1" dirty="0" smtClean="0">
                <a:latin typeface="Arial" charset="0"/>
              </a:rPr>
              <a:t> </a:t>
            </a:r>
            <a:r>
              <a:rPr lang="en-GB" sz="3200" b="1" dirty="0" err="1" smtClean="0">
                <a:latin typeface="Arial" charset="0"/>
              </a:rPr>
              <a:t>συνέντευξη</a:t>
            </a:r>
            <a:r>
              <a:rPr lang="en-GB" sz="3200" b="1" dirty="0" smtClean="0">
                <a:latin typeface="Arial" charset="0"/>
              </a:rPr>
              <a:t>.</a:t>
            </a:r>
            <a:r>
              <a:rPr lang="en-GB" sz="3200" b="1" dirty="0" smtClean="0"/>
              <a:t> </a:t>
            </a:r>
          </a:p>
          <a:p>
            <a:pPr algn="l" eaLnBrk="1" hangingPunct="1"/>
            <a:endParaRPr lang="en-GB"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18</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09600" y="457200"/>
            <a:ext cx="7772400" cy="457200"/>
          </a:xfrm>
        </p:spPr>
        <p:txBody>
          <a:bodyPr>
            <a:normAutofit fontScale="90000"/>
          </a:bodyPr>
          <a:lstStyle/>
          <a:p>
            <a:pPr algn="l" eaLnBrk="1" hangingPunct="1"/>
            <a:r>
              <a:rPr lang="en-GB" sz="4000" b="1" smtClean="0">
                <a:latin typeface="Arial" charset="0"/>
              </a:rPr>
              <a:t>Επικοινωνία με την επιχείρηση</a:t>
            </a:r>
            <a:r>
              <a:rPr lang="en-GB" smtClean="0"/>
              <a:t> </a:t>
            </a:r>
          </a:p>
        </p:txBody>
      </p:sp>
      <p:sp>
        <p:nvSpPr>
          <p:cNvPr id="16387" name="Rectangle 3"/>
          <p:cNvSpPr>
            <a:spLocks noGrp="1" noChangeArrowheads="1"/>
          </p:cNvSpPr>
          <p:nvPr>
            <p:ph type="subTitle" idx="1"/>
          </p:nvPr>
        </p:nvSpPr>
        <p:spPr>
          <a:xfrm>
            <a:off x="457200" y="1371600"/>
            <a:ext cx="8153400" cy="5181600"/>
          </a:xfrm>
        </p:spPr>
        <p:txBody>
          <a:bodyPr/>
          <a:lstStyle/>
          <a:p>
            <a:pPr algn="l" eaLnBrk="1" hangingPunct="1"/>
            <a:r>
              <a:rPr lang="en-GB" sz="2600" dirty="0" err="1" smtClean="0">
                <a:latin typeface="Arial" charset="0"/>
              </a:rPr>
              <a:t>Από</a:t>
            </a:r>
            <a:r>
              <a:rPr lang="en-GB" sz="2600" dirty="0" smtClean="0">
                <a:latin typeface="Arial" charset="0"/>
              </a:rPr>
              <a:t> </a:t>
            </a:r>
            <a:r>
              <a:rPr lang="en-GB" sz="2600" dirty="0" err="1" smtClean="0">
                <a:latin typeface="Arial" charset="0"/>
              </a:rPr>
              <a:t>την</a:t>
            </a:r>
            <a:r>
              <a:rPr lang="en-GB" sz="2600" dirty="0" smtClean="0">
                <a:latin typeface="Arial" charset="0"/>
              </a:rPr>
              <a:t> </a:t>
            </a:r>
            <a:r>
              <a:rPr lang="en-GB" sz="2600" dirty="0" err="1" smtClean="0">
                <a:latin typeface="Arial" charset="0"/>
              </a:rPr>
              <a:t>στιγμή</a:t>
            </a:r>
            <a:r>
              <a:rPr lang="en-GB" sz="2600" dirty="0" smtClean="0">
                <a:latin typeface="Arial" charset="0"/>
              </a:rPr>
              <a:t> </a:t>
            </a:r>
            <a:r>
              <a:rPr lang="en-GB" sz="2600" dirty="0" err="1" smtClean="0">
                <a:latin typeface="Arial" charset="0"/>
              </a:rPr>
              <a:t>που</a:t>
            </a:r>
            <a:r>
              <a:rPr lang="en-GB" sz="2600" dirty="0" smtClean="0">
                <a:latin typeface="Arial" charset="0"/>
              </a:rPr>
              <a:t> </a:t>
            </a:r>
            <a:r>
              <a:rPr lang="en-GB" sz="2600" dirty="0" err="1" smtClean="0">
                <a:latin typeface="Arial" charset="0"/>
              </a:rPr>
              <a:t>έχει</a:t>
            </a:r>
            <a:r>
              <a:rPr lang="en-GB" sz="2600" dirty="0" smtClean="0">
                <a:latin typeface="Arial" charset="0"/>
              </a:rPr>
              <a:t> </a:t>
            </a:r>
            <a:r>
              <a:rPr lang="en-GB" sz="2600" dirty="0" err="1" smtClean="0">
                <a:latin typeface="Arial" charset="0"/>
              </a:rPr>
              <a:t>ήδη</a:t>
            </a:r>
            <a:r>
              <a:rPr lang="en-GB" sz="2600" dirty="0" smtClean="0">
                <a:latin typeface="Arial" charset="0"/>
              </a:rPr>
              <a:t> </a:t>
            </a:r>
            <a:r>
              <a:rPr lang="en-GB" sz="2600" dirty="0" err="1" smtClean="0">
                <a:latin typeface="Arial" charset="0"/>
              </a:rPr>
              <a:t>επιλεγεί</a:t>
            </a:r>
            <a:r>
              <a:rPr lang="en-GB" sz="2600" dirty="0" smtClean="0">
                <a:latin typeface="Arial" charset="0"/>
              </a:rPr>
              <a:t> η </a:t>
            </a:r>
            <a:r>
              <a:rPr lang="en-GB" sz="2600" dirty="0" err="1" smtClean="0">
                <a:latin typeface="Arial" charset="0"/>
              </a:rPr>
              <a:t>γεωγραφική</a:t>
            </a:r>
            <a:r>
              <a:rPr lang="en-GB" sz="2600" dirty="0" smtClean="0">
                <a:latin typeface="Arial" charset="0"/>
              </a:rPr>
              <a:t> </a:t>
            </a:r>
            <a:r>
              <a:rPr lang="en-GB" sz="2600" dirty="0" err="1" smtClean="0">
                <a:latin typeface="Arial" charset="0"/>
              </a:rPr>
              <a:t>περιοχή</a:t>
            </a:r>
            <a:r>
              <a:rPr lang="en-GB" sz="2600" dirty="0" smtClean="0">
                <a:latin typeface="Arial" charset="0"/>
              </a:rPr>
              <a:t> </a:t>
            </a:r>
            <a:r>
              <a:rPr lang="en-GB" sz="2600" dirty="0" err="1" smtClean="0">
                <a:latin typeface="Arial" charset="0"/>
              </a:rPr>
              <a:t>που</a:t>
            </a:r>
            <a:r>
              <a:rPr lang="en-GB" sz="2600" dirty="0" smtClean="0">
                <a:latin typeface="Arial" charset="0"/>
              </a:rPr>
              <a:t> </a:t>
            </a:r>
            <a:r>
              <a:rPr lang="en-GB" sz="2600" dirty="0" err="1" smtClean="0">
                <a:latin typeface="Arial" charset="0"/>
              </a:rPr>
              <a:t>ενδιαφέρει</a:t>
            </a:r>
            <a:r>
              <a:rPr lang="en-GB" sz="2600" dirty="0" smtClean="0">
                <a:latin typeface="Arial" charset="0"/>
              </a:rPr>
              <a:t> </a:t>
            </a:r>
            <a:r>
              <a:rPr lang="en-GB" sz="2600" dirty="0" err="1" smtClean="0">
                <a:latin typeface="Arial" charset="0"/>
              </a:rPr>
              <a:t>τον</a:t>
            </a:r>
            <a:r>
              <a:rPr lang="en-GB" sz="2600" dirty="0" smtClean="0">
                <a:latin typeface="Arial" charset="0"/>
              </a:rPr>
              <a:t> </a:t>
            </a:r>
            <a:r>
              <a:rPr lang="en-GB" sz="2600" dirty="0" err="1" smtClean="0">
                <a:latin typeface="Arial" charset="0"/>
              </a:rPr>
              <a:t>υποψήφιο</a:t>
            </a:r>
            <a:r>
              <a:rPr lang="en-GB" sz="2600" dirty="0" smtClean="0">
                <a:latin typeface="Arial" charset="0"/>
              </a:rPr>
              <a:t> </a:t>
            </a:r>
            <a:r>
              <a:rPr lang="en-GB" sz="2600" dirty="0" err="1" smtClean="0">
                <a:latin typeface="Arial" charset="0"/>
              </a:rPr>
              <a:t>εργαζόμενο</a:t>
            </a:r>
            <a:r>
              <a:rPr lang="en-GB" sz="2600" dirty="0" smtClean="0">
                <a:latin typeface="Arial" charset="0"/>
              </a:rPr>
              <a:t> </a:t>
            </a:r>
            <a:r>
              <a:rPr lang="en-GB" sz="2600" dirty="0" err="1" smtClean="0">
                <a:latin typeface="Arial" charset="0"/>
              </a:rPr>
              <a:t>από</a:t>
            </a:r>
            <a:r>
              <a:rPr lang="en-GB" sz="2600" dirty="0" smtClean="0">
                <a:latin typeface="Arial" charset="0"/>
              </a:rPr>
              <a:t> </a:t>
            </a:r>
            <a:r>
              <a:rPr lang="en-GB" sz="2600" dirty="0" err="1" smtClean="0">
                <a:latin typeface="Arial" charset="0"/>
              </a:rPr>
              <a:t>πλευράς</a:t>
            </a:r>
            <a:r>
              <a:rPr lang="en-GB" sz="2600" dirty="0" smtClean="0">
                <a:latin typeface="Arial" charset="0"/>
              </a:rPr>
              <a:t> </a:t>
            </a:r>
            <a:r>
              <a:rPr lang="en-GB" sz="2600" dirty="0" err="1" smtClean="0">
                <a:latin typeface="Arial" charset="0"/>
              </a:rPr>
              <a:t>εγκατάστασης</a:t>
            </a:r>
            <a:r>
              <a:rPr lang="en-GB" sz="2600" dirty="0" smtClean="0">
                <a:latin typeface="Arial" charset="0"/>
              </a:rPr>
              <a:t> </a:t>
            </a:r>
            <a:r>
              <a:rPr lang="en-GB" sz="2600" dirty="0" err="1" smtClean="0">
                <a:latin typeface="Arial" charset="0"/>
              </a:rPr>
              <a:t>είναι</a:t>
            </a:r>
            <a:r>
              <a:rPr lang="en-GB" sz="2600" dirty="0" smtClean="0">
                <a:latin typeface="Arial" charset="0"/>
              </a:rPr>
              <a:t> </a:t>
            </a:r>
            <a:r>
              <a:rPr lang="en-GB" sz="2600" dirty="0" err="1" smtClean="0">
                <a:latin typeface="Arial" charset="0"/>
              </a:rPr>
              <a:t>σκόπιμο</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πληροφορηθεί</a:t>
            </a:r>
            <a:r>
              <a:rPr lang="en-GB" sz="2600" dirty="0" smtClean="0">
                <a:latin typeface="Arial" charset="0"/>
              </a:rPr>
              <a:t> </a:t>
            </a:r>
            <a:r>
              <a:rPr lang="en-GB" sz="2600" dirty="0" err="1" smtClean="0">
                <a:latin typeface="Arial" charset="0"/>
              </a:rPr>
              <a:t>για</a:t>
            </a:r>
            <a:r>
              <a:rPr lang="en-GB" sz="2600" dirty="0" smtClean="0">
                <a:latin typeface="Arial" charset="0"/>
              </a:rPr>
              <a:t> </a:t>
            </a:r>
            <a:r>
              <a:rPr lang="en-GB" sz="2600" dirty="0" err="1" smtClean="0">
                <a:latin typeface="Arial" charset="0"/>
              </a:rPr>
              <a:t>όλες</a:t>
            </a:r>
            <a:r>
              <a:rPr lang="en-GB" sz="2600" dirty="0" smtClean="0">
                <a:latin typeface="Arial" charset="0"/>
              </a:rPr>
              <a:t> </a:t>
            </a:r>
            <a:r>
              <a:rPr lang="en-GB" sz="2600" dirty="0" err="1" smtClean="0">
                <a:latin typeface="Arial" charset="0"/>
              </a:rPr>
              <a:t>τις</a:t>
            </a:r>
            <a:r>
              <a:rPr lang="en-GB" sz="2600" dirty="0" smtClean="0">
                <a:latin typeface="Arial" charset="0"/>
              </a:rPr>
              <a:t> </a:t>
            </a:r>
            <a:r>
              <a:rPr lang="en-GB" sz="2600" dirty="0" err="1" smtClean="0">
                <a:latin typeface="Arial" charset="0"/>
              </a:rPr>
              <a:t>επιχειρήσεις</a:t>
            </a:r>
            <a:r>
              <a:rPr lang="en-GB" sz="2600" dirty="0" smtClean="0">
                <a:latin typeface="Arial" charset="0"/>
              </a:rPr>
              <a:t> </a:t>
            </a:r>
            <a:r>
              <a:rPr lang="en-GB" sz="2600" dirty="0" err="1" smtClean="0">
                <a:latin typeface="Arial" charset="0"/>
              </a:rPr>
              <a:t>που</a:t>
            </a:r>
            <a:r>
              <a:rPr lang="en-GB" sz="2600" dirty="0" smtClean="0">
                <a:latin typeface="Arial" charset="0"/>
              </a:rPr>
              <a:t> </a:t>
            </a:r>
            <a:r>
              <a:rPr lang="en-GB" sz="2600" dirty="0" err="1" smtClean="0">
                <a:latin typeface="Arial" charset="0"/>
              </a:rPr>
              <a:t>δραστηριοποιούνται</a:t>
            </a:r>
            <a:r>
              <a:rPr lang="en-GB" sz="2600" dirty="0" smtClean="0">
                <a:latin typeface="Arial" charset="0"/>
              </a:rPr>
              <a:t> </a:t>
            </a:r>
            <a:r>
              <a:rPr lang="en-GB" sz="2600" dirty="0" err="1" smtClean="0">
                <a:latin typeface="Arial" charset="0"/>
              </a:rPr>
              <a:t>και</a:t>
            </a:r>
            <a:r>
              <a:rPr lang="en-GB" sz="2600" dirty="0" smtClean="0">
                <a:latin typeface="Arial" charset="0"/>
              </a:rPr>
              <a:t> </a:t>
            </a:r>
            <a:r>
              <a:rPr lang="en-GB" sz="2600" dirty="0" err="1" smtClean="0">
                <a:latin typeface="Arial" charset="0"/>
              </a:rPr>
              <a:t>υπάρχει</a:t>
            </a:r>
            <a:r>
              <a:rPr lang="en-GB" sz="2600" dirty="0" smtClean="0">
                <a:latin typeface="Arial" charset="0"/>
              </a:rPr>
              <a:t> </a:t>
            </a:r>
            <a:r>
              <a:rPr lang="en-GB" sz="2600" dirty="0" err="1" smtClean="0">
                <a:latin typeface="Arial" charset="0"/>
              </a:rPr>
              <a:t>προοπτική</a:t>
            </a:r>
            <a:r>
              <a:rPr lang="en-GB" sz="2600" dirty="0" smtClean="0">
                <a:latin typeface="Arial" charset="0"/>
              </a:rPr>
              <a:t> </a:t>
            </a:r>
            <a:r>
              <a:rPr lang="en-GB" sz="2600" dirty="0" err="1" smtClean="0">
                <a:latin typeface="Arial" charset="0"/>
              </a:rPr>
              <a:t>απασχόλησής</a:t>
            </a:r>
            <a:r>
              <a:rPr lang="en-GB" sz="2600" dirty="0" smtClean="0">
                <a:latin typeface="Arial" charset="0"/>
              </a:rPr>
              <a:t> </a:t>
            </a:r>
            <a:r>
              <a:rPr lang="en-GB" sz="2600" dirty="0" err="1" smtClean="0">
                <a:latin typeface="Arial" charset="0"/>
              </a:rPr>
              <a:t>του</a:t>
            </a:r>
            <a:r>
              <a:rPr lang="en-GB" sz="2600" dirty="0" smtClean="0">
                <a:latin typeface="Arial" charset="0"/>
              </a:rPr>
              <a:t>.</a:t>
            </a:r>
            <a:br>
              <a:rPr lang="en-GB" sz="2600" dirty="0" smtClean="0">
                <a:latin typeface="Arial" charset="0"/>
              </a:rPr>
            </a:br>
            <a:r>
              <a:rPr lang="en-GB" sz="2600" dirty="0" smtClean="0">
                <a:latin typeface="Arial" charset="0"/>
              </a:rPr>
              <a:t/>
            </a:r>
            <a:br>
              <a:rPr lang="en-GB" sz="2600" dirty="0" smtClean="0">
                <a:latin typeface="Arial" charset="0"/>
              </a:rPr>
            </a:br>
            <a:r>
              <a:rPr lang="en-GB" sz="2600" dirty="0" err="1" smtClean="0">
                <a:latin typeface="Arial" charset="0"/>
              </a:rPr>
              <a:t>Γνωρίζοντας</a:t>
            </a:r>
            <a:r>
              <a:rPr lang="en-GB" sz="2600" dirty="0" smtClean="0">
                <a:latin typeface="Arial" charset="0"/>
              </a:rPr>
              <a:t> </a:t>
            </a:r>
            <a:r>
              <a:rPr lang="en-GB" sz="2600" dirty="0" err="1" smtClean="0">
                <a:latin typeface="Arial" charset="0"/>
              </a:rPr>
              <a:t>πλέον</a:t>
            </a:r>
            <a:r>
              <a:rPr lang="en-GB" sz="2600" dirty="0" smtClean="0">
                <a:latin typeface="Arial" charset="0"/>
              </a:rPr>
              <a:t> </a:t>
            </a:r>
            <a:r>
              <a:rPr lang="en-GB" sz="2600" dirty="0" err="1" smtClean="0">
                <a:latin typeface="Arial" charset="0"/>
              </a:rPr>
              <a:t>με</a:t>
            </a:r>
            <a:r>
              <a:rPr lang="en-GB" sz="2600" dirty="0" smtClean="0">
                <a:latin typeface="Arial" charset="0"/>
              </a:rPr>
              <a:t> </a:t>
            </a:r>
            <a:r>
              <a:rPr lang="en-GB" sz="2600" dirty="0" err="1" smtClean="0">
                <a:latin typeface="Arial" charset="0"/>
              </a:rPr>
              <a:t>ποιες</a:t>
            </a:r>
            <a:r>
              <a:rPr lang="en-GB" sz="2600" dirty="0" smtClean="0">
                <a:latin typeface="Arial" charset="0"/>
              </a:rPr>
              <a:t> </a:t>
            </a:r>
            <a:r>
              <a:rPr lang="en-GB" sz="2600" dirty="0" err="1" smtClean="0">
                <a:latin typeface="Arial" charset="0"/>
              </a:rPr>
              <a:t>θέλει</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έλθει</a:t>
            </a:r>
            <a:r>
              <a:rPr lang="en-GB" sz="2600" dirty="0" smtClean="0">
                <a:latin typeface="Arial" charset="0"/>
              </a:rPr>
              <a:t> </a:t>
            </a:r>
            <a:r>
              <a:rPr lang="en-GB" sz="2600" dirty="0" err="1" smtClean="0">
                <a:latin typeface="Arial" charset="0"/>
              </a:rPr>
              <a:t>σε</a:t>
            </a:r>
            <a:r>
              <a:rPr lang="en-GB" sz="2600" dirty="0" smtClean="0">
                <a:latin typeface="Arial" charset="0"/>
              </a:rPr>
              <a:t> </a:t>
            </a:r>
            <a:r>
              <a:rPr lang="en-GB" sz="2600" dirty="0" err="1" smtClean="0">
                <a:latin typeface="Arial" charset="0"/>
              </a:rPr>
              <a:t>επαφή</a:t>
            </a:r>
            <a:r>
              <a:rPr lang="en-GB" sz="2600" dirty="0" smtClean="0">
                <a:latin typeface="Arial" charset="0"/>
              </a:rPr>
              <a:t> </a:t>
            </a:r>
            <a:r>
              <a:rPr lang="en-GB" sz="2600" dirty="0" err="1" smtClean="0">
                <a:latin typeface="Arial" charset="0"/>
              </a:rPr>
              <a:t>καλό</a:t>
            </a:r>
            <a:r>
              <a:rPr lang="en-GB" sz="2600" dirty="0" smtClean="0">
                <a:latin typeface="Arial" charset="0"/>
              </a:rPr>
              <a:t> </a:t>
            </a:r>
            <a:r>
              <a:rPr lang="en-GB" sz="2600" dirty="0" err="1" smtClean="0">
                <a:latin typeface="Arial" charset="0"/>
              </a:rPr>
              <a:t>θα</a:t>
            </a:r>
            <a:r>
              <a:rPr lang="en-GB" sz="2600" dirty="0" smtClean="0">
                <a:latin typeface="Arial" charset="0"/>
              </a:rPr>
              <a:t> </a:t>
            </a:r>
            <a:r>
              <a:rPr lang="en-GB" sz="2600" dirty="0" err="1" smtClean="0">
                <a:latin typeface="Arial" charset="0"/>
              </a:rPr>
              <a:t>ήταν</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αποστείλει</a:t>
            </a:r>
            <a:r>
              <a:rPr lang="en-GB" sz="2600" dirty="0" smtClean="0">
                <a:latin typeface="Arial" charset="0"/>
              </a:rPr>
              <a:t> </a:t>
            </a:r>
            <a:r>
              <a:rPr lang="en-GB" sz="2600" dirty="0" err="1" smtClean="0">
                <a:latin typeface="Arial" charset="0"/>
              </a:rPr>
              <a:t>σε</a:t>
            </a:r>
            <a:r>
              <a:rPr lang="en-GB" sz="2600" dirty="0" smtClean="0">
                <a:latin typeface="Arial" charset="0"/>
              </a:rPr>
              <a:t> </a:t>
            </a:r>
            <a:r>
              <a:rPr lang="en-GB" sz="2600" dirty="0" err="1" smtClean="0">
                <a:latin typeface="Arial" charset="0"/>
              </a:rPr>
              <a:t>όσο</a:t>
            </a:r>
            <a:r>
              <a:rPr lang="en-GB" sz="2600" dirty="0" smtClean="0">
                <a:latin typeface="Arial" charset="0"/>
              </a:rPr>
              <a:t> </a:t>
            </a:r>
            <a:r>
              <a:rPr lang="en-GB" sz="2600" dirty="0" err="1" smtClean="0">
                <a:latin typeface="Arial" charset="0"/>
              </a:rPr>
              <a:t>το</a:t>
            </a:r>
            <a:r>
              <a:rPr lang="en-GB" sz="2600" dirty="0" smtClean="0">
                <a:latin typeface="Arial" charset="0"/>
              </a:rPr>
              <a:t> </a:t>
            </a:r>
            <a:r>
              <a:rPr lang="en-GB" sz="2600" dirty="0" err="1" smtClean="0">
                <a:latin typeface="Arial" charset="0"/>
              </a:rPr>
              <a:t>δυνατόν</a:t>
            </a:r>
            <a:r>
              <a:rPr lang="en-GB" sz="2600" dirty="0" smtClean="0">
                <a:latin typeface="Arial" charset="0"/>
              </a:rPr>
              <a:t> </a:t>
            </a:r>
            <a:r>
              <a:rPr lang="en-GB" sz="2600" dirty="0" err="1" smtClean="0">
                <a:latin typeface="Arial" charset="0"/>
              </a:rPr>
              <a:t>περισσότερες</a:t>
            </a:r>
            <a:r>
              <a:rPr lang="en-GB" sz="2600" dirty="0" smtClean="0">
                <a:latin typeface="Arial" charset="0"/>
              </a:rPr>
              <a:t> </a:t>
            </a:r>
            <a:r>
              <a:rPr lang="en-GB" sz="2600" dirty="0" err="1" smtClean="0">
                <a:latin typeface="Arial" charset="0"/>
              </a:rPr>
              <a:t>ένα</a:t>
            </a:r>
            <a:r>
              <a:rPr lang="en-GB" sz="2600" dirty="0" smtClean="0">
                <a:latin typeface="Arial" charset="0"/>
              </a:rPr>
              <a:t> </a:t>
            </a:r>
            <a:r>
              <a:rPr lang="en-GB" sz="2600" dirty="0" err="1" smtClean="0">
                <a:latin typeface="Arial" charset="0"/>
              </a:rPr>
              <a:t>βιογραφικό</a:t>
            </a:r>
            <a:r>
              <a:rPr lang="en-GB" sz="2600" dirty="0" smtClean="0">
                <a:latin typeface="Arial" charset="0"/>
              </a:rPr>
              <a:t> </a:t>
            </a:r>
            <a:r>
              <a:rPr lang="en-GB" sz="2600" dirty="0" err="1" smtClean="0">
                <a:latin typeface="Arial" charset="0"/>
              </a:rPr>
              <a:t>σημείωμα</a:t>
            </a:r>
            <a:r>
              <a:rPr lang="en-GB" sz="2600" dirty="0" smtClean="0">
                <a:latin typeface="Arial" charset="0"/>
              </a:rPr>
              <a:t>. Η </a:t>
            </a:r>
            <a:r>
              <a:rPr lang="en-GB" sz="2600" dirty="0" err="1" smtClean="0">
                <a:latin typeface="Arial" charset="0"/>
              </a:rPr>
              <a:t>υποβολή</a:t>
            </a:r>
            <a:r>
              <a:rPr lang="en-GB" sz="2600" dirty="0" smtClean="0">
                <a:latin typeface="Arial" charset="0"/>
              </a:rPr>
              <a:t> </a:t>
            </a:r>
            <a:r>
              <a:rPr lang="en-GB" sz="2600" dirty="0" err="1" smtClean="0">
                <a:latin typeface="Arial" charset="0"/>
              </a:rPr>
              <a:t>του</a:t>
            </a:r>
            <a:r>
              <a:rPr lang="en-GB" sz="2600" dirty="0" smtClean="0">
                <a:latin typeface="Arial" charset="0"/>
              </a:rPr>
              <a:t> </a:t>
            </a:r>
            <a:r>
              <a:rPr lang="en-GB" sz="2600" dirty="0" err="1" smtClean="0">
                <a:latin typeface="Arial" charset="0"/>
              </a:rPr>
              <a:t>Βιογραφικού</a:t>
            </a:r>
            <a:r>
              <a:rPr lang="en-GB" sz="2600" dirty="0" smtClean="0">
                <a:latin typeface="Arial" charset="0"/>
              </a:rPr>
              <a:t> </a:t>
            </a:r>
            <a:r>
              <a:rPr lang="en-GB" sz="2600" dirty="0" err="1" smtClean="0">
                <a:latin typeface="Arial" charset="0"/>
              </a:rPr>
              <a:t>σημειώματος</a:t>
            </a:r>
            <a:r>
              <a:rPr lang="en-GB" sz="2600" dirty="0" smtClean="0">
                <a:latin typeface="Arial" charset="0"/>
              </a:rPr>
              <a:t> </a:t>
            </a:r>
            <a:r>
              <a:rPr lang="en-GB" sz="2600" dirty="0" err="1" smtClean="0">
                <a:latin typeface="Arial" charset="0"/>
              </a:rPr>
              <a:t>πρέπει</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γίνεται</a:t>
            </a:r>
            <a:r>
              <a:rPr lang="en-GB" sz="2600" dirty="0" smtClean="0">
                <a:latin typeface="Arial" charset="0"/>
              </a:rPr>
              <a:t> </a:t>
            </a:r>
            <a:r>
              <a:rPr lang="en-GB" sz="2600" dirty="0" err="1" smtClean="0">
                <a:latin typeface="Arial" charset="0"/>
              </a:rPr>
              <a:t>με</a:t>
            </a:r>
            <a:r>
              <a:rPr lang="en-GB" sz="2600" dirty="0" smtClean="0">
                <a:latin typeface="Arial" charset="0"/>
              </a:rPr>
              <a:t> </a:t>
            </a:r>
            <a:r>
              <a:rPr lang="en-GB" sz="2600" dirty="0" err="1" smtClean="0">
                <a:latin typeface="Arial" charset="0"/>
              </a:rPr>
              <a:t>ένα</a:t>
            </a:r>
            <a:r>
              <a:rPr lang="en-GB" sz="2600" dirty="0" smtClean="0">
                <a:latin typeface="Arial" charset="0"/>
              </a:rPr>
              <a:t> </a:t>
            </a:r>
            <a:r>
              <a:rPr lang="en-GB" sz="2600" b="1" dirty="0" err="1" smtClean="0">
                <a:latin typeface="Arial" charset="0"/>
              </a:rPr>
              <a:t>συνοδευτικό</a:t>
            </a:r>
            <a:r>
              <a:rPr lang="en-GB" sz="2600" b="1" dirty="0" smtClean="0">
                <a:latin typeface="Arial" charset="0"/>
              </a:rPr>
              <a:t> </a:t>
            </a:r>
            <a:r>
              <a:rPr lang="en-GB" sz="2600" b="1" dirty="0" err="1" smtClean="0">
                <a:latin typeface="Arial" charset="0"/>
              </a:rPr>
              <a:t>γράμμα</a:t>
            </a:r>
            <a:r>
              <a:rPr lang="en-GB" sz="2600" b="1" dirty="0" smtClean="0">
                <a:latin typeface="Arial" charset="0"/>
              </a:rPr>
              <a:t>.</a:t>
            </a:r>
            <a:r>
              <a:rPr lang="en-GB" sz="2800" b="1"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19</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ChangeArrowheads="1"/>
          </p:cNvSpPr>
          <p:nvPr>
            <p:ph type="title"/>
          </p:nvPr>
        </p:nvSpPr>
        <p:spPr>
          <a:xfrm>
            <a:off x="1295400" y="914400"/>
            <a:ext cx="7086600" cy="1447800"/>
          </a:xfrm>
          <a:noFill/>
        </p:spPr>
        <p:txBody>
          <a:bodyPr lIns="92075" tIns="46038" rIns="92075" bIns="46038">
            <a:normAutofit fontScale="90000"/>
          </a:bodyPr>
          <a:lstStyle/>
          <a:p>
            <a:pPr algn="ctr" eaLnBrk="1" hangingPunct="1"/>
            <a:r>
              <a:rPr lang="el-GR" smtClean="0"/>
              <a:t>Πληροφόρηση ωφελούμενου σε 3 άξονες </a:t>
            </a:r>
          </a:p>
        </p:txBody>
      </p:sp>
      <p:sp>
        <p:nvSpPr>
          <p:cNvPr id="6147" name="Rectangle 3"/>
          <p:cNvSpPr>
            <a:spLocks noChangeArrowheads="1"/>
          </p:cNvSpPr>
          <p:nvPr>
            <p:ph type="body" idx="1"/>
          </p:nvPr>
        </p:nvSpPr>
        <p:spPr>
          <a:xfrm>
            <a:off x="1295400" y="2819400"/>
            <a:ext cx="7848600" cy="3352800"/>
          </a:xfrm>
          <a:noFill/>
        </p:spPr>
        <p:txBody>
          <a:bodyPr lIns="92075" tIns="46038" rIns="92075" bIns="46038"/>
          <a:lstStyle/>
          <a:p>
            <a:pPr algn="just" eaLnBrk="1" hangingPunct="1"/>
            <a:r>
              <a:rPr lang="el-GR" sz="3600" smtClean="0"/>
              <a:t>Αγορά εργασίας</a:t>
            </a:r>
            <a:endParaRPr lang="el-GR" sz="3600" smtClean="0">
              <a:solidFill>
                <a:srgbClr val="63FFD6"/>
              </a:solidFill>
            </a:endParaRPr>
          </a:p>
          <a:p>
            <a:pPr algn="just" eaLnBrk="1" hangingPunct="1"/>
            <a:r>
              <a:rPr lang="el-GR" sz="3600" smtClean="0"/>
              <a:t>Τεχνικές αναζήτησης εργασίας</a:t>
            </a:r>
          </a:p>
          <a:p>
            <a:pPr eaLnBrk="1" hangingPunct="1"/>
            <a:r>
              <a:rPr lang="el-GR" sz="3600" smtClean="0"/>
              <a:t>Βασικά εργαλεία αναζήτησης εργασίας</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lide(fromLeft)">
                                      <p:cBhvr>
                                        <p:cTn id="7" dur="5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lide(fromLeft)">
                                      <p:cBhvr>
                                        <p:cTn id="12" dur="500"/>
                                        <p:tgtEl>
                                          <p:spTgt spid="6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lide(fromLeft)">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b="1" smtClean="0">
                <a:latin typeface="Arial" charset="0"/>
              </a:rPr>
              <a:t>Συνοδευτικό Γράμμα</a:t>
            </a:r>
            <a:r>
              <a:rPr lang="en-GB" smtClean="0"/>
              <a:t> </a:t>
            </a:r>
          </a:p>
        </p:txBody>
      </p:sp>
      <p:sp>
        <p:nvSpPr>
          <p:cNvPr id="17411" name="Rectangle 3"/>
          <p:cNvSpPr>
            <a:spLocks noGrp="1" noChangeArrowheads="1"/>
          </p:cNvSpPr>
          <p:nvPr>
            <p:ph type="subTitle" idx="1"/>
          </p:nvPr>
        </p:nvSpPr>
        <p:spPr>
          <a:xfrm>
            <a:off x="457200" y="1371600"/>
            <a:ext cx="8153400" cy="5181600"/>
          </a:xfrm>
        </p:spPr>
        <p:txBody>
          <a:bodyPr/>
          <a:lstStyle/>
          <a:p>
            <a:pPr algn="l" eaLnBrk="1" hangingPunct="1"/>
            <a:r>
              <a:rPr lang="en-GB" sz="2800" smtClean="0">
                <a:latin typeface="Arial" charset="0"/>
              </a:rPr>
              <a:t>Το συνοδευτικό γράμμα είναι σκόπιμο να έχει κάποια χαρακτηριστικά ώστε να προδιαθέσει θετικά για την ανάγνωση του βιογραφικού.</a:t>
            </a:r>
            <a:endParaRPr lang="el-GR" sz="2800" smtClean="0">
              <a:latin typeface="Arial" charset="0"/>
            </a:endParaRPr>
          </a:p>
          <a:p>
            <a:pPr algn="l" eaLnBrk="1" hangingPunct="1"/>
            <a:endParaRPr lang="el-GR" sz="2800" smtClean="0"/>
          </a:p>
          <a:p>
            <a:pPr algn="l" eaLnBrk="1" hangingPunct="1"/>
            <a:r>
              <a:rPr lang="en-GB" sz="2400" smtClean="0">
                <a:latin typeface="Arial" charset="0"/>
              </a:rPr>
              <a:t>Έχει παρατηρηθεί ότι ο στόχος ικανοποιείται με μεγαλύτερη πιθανότητα αν:</a:t>
            </a:r>
            <a:endParaRPr lang="en-GB" sz="2400" smtClean="0"/>
          </a:p>
          <a:p>
            <a:pPr algn="l" eaLnBrk="1" hangingPunct="1"/>
            <a:r>
              <a:rPr lang="en-GB" sz="2400" b="1" smtClean="0">
                <a:latin typeface="Arial" charset="0"/>
              </a:rPr>
              <a:t>&gt;</a:t>
            </a:r>
            <a:r>
              <a:rPr lang="en-GB" sz="2400" smtClean="0">
                <a:latin typeface="Arial" charset="0"/>
              </a:rPr>
              <a:t> Είναι σαφές, σύντομο &amp; περιεκτικό (τέσσερις παράγραφοι των 60 λέξεων περίπου).</a:t>
            </a:r>
            <a:br>
              <a:rPr lang="en-GB" sz="2400" smtClean="0">
                <a:latin typeface="Arial" charset="0"/>
              </a:rPr>
            </a:br>
            <a:r>
              <a:rPr lang="en-GB" sz="2400" b="1" smtClean="0">
                <a:latin typeface="Arial" charset="0"/>
              </a:rPr>
              <a:t>&gt;</a:t>
            </a:r>
            <a:r>
              <a:rPr lang="en-GB" sz="2400" smtClean="0">
                <a:latin typeface="Arial" charset="0"/>
              </a:rPr>
              <a:t> Είναι σωστό συντακτικά και ορθογραφημένο.</a:t>
            </a:r>
            <a:br>
              <a:rPr lang="en-GB" sz="2400" smtClean="0">
                <a:latin typeface="Arial" charset="0"/>
              </a:rPr>
            </a:br>
            <a:r>
              <a:rPr lang="en-GB" sz="2400" b="1" smtClean="0">
                <a:latin typeface="Arial" charset="0"/>
              </a:rPr>
              <a:t>&gt;</a:t>
            </a:r>
            <a:r>
              <a:rPr lang="en-GB" sz="2400" smtClean="0">
                <a:latin typeface="Arial" charset="0"/>
              </a:rPr>
              <a:t> Είναι δακτυλογραφημένο σε Η/Υ (ώστε να μπορεί ο υποψήφιος να το αναπαράγει αλλάζοντας την επωνυμία της επιχείρησης.</a:t>
            </a:r>
            <a:endParaRPr lang="en-GB" sz="24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20</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18435" name="Rectangle 3"/>
          <p:cNvSpPr>
            <a:spLocks noGrp="1" noChangeArrowheads="1"/>
          </p:cNvSpPr>
          <p:nvPr>
            <p:ph type="subTitle" idx="1"/>
          </p:nvPr>
        </p:nvSpPr>
        <p:spPr>
          <a:xfrm>
            <a:off x="457200" y="0"/>
            <a:ext cx="8153400" cy="6553200"/>
          </a:xfrm>
        </p:spPr>
        <p:txBody>
          <a:bodyPr/>
          <a:lstStyle/>
          <a:p>
            <a:pPr algn="l" eaLnBrk="1" hangingPunct="1"/>
            <a:r>
              <a:rPr lang="en-GB" sz="2800" smtClean="0">
                <a:latin typeface="Arial" charset="0"/>
              </a:rPr>
              <a:t>Περιεχόμενα:</a:t>
            </a:r>
            <a:endParaRPr lang="en-GB" sz="2800" smtClean="0"/>
          </a:p>
          <a:p>
            <a:pPr algn="l" eaLnBrk="1" hangingPunct="1">
              <a:buFontTx/>
              <a:buChar char="•"/>
            </a:pPr>
            <a:r>
              <a:rPr lang="el-GR" sz="2800" smtClean="0">
                <a:latin typeface="Arial" charset="0"/>
              </a:rPr>
              <a:t> </a:t>
            </a:r>
            <a:r>
              <a:rPr lang="en-GB" sz="2800" smtClean="0">
                <a:latin typeface="Arial" charset="0"/>
              </a:rPr>
              <a:t>Απευθύνεται προς τον αρμόδιο της οικονομικής μονάδας (π.χ. υπεύθυνο προσωπικού ο οποίος καλό είναι να αναφέρεται ονομαστικά) </a:t>
            </a:r>
            <a:endParaRPr lang="en-GB" sz="2800" smtClean="0"/>
          </a:p>
          <a:p>
            <a:pPr algn="l" eaLnBrk="1" hangingPunct="1">
              <a:buFontTx/>
              <a:buChar char="•"/>
            </a:pPr>
            <a:r>
              <a:rPr lang="el-GR" sz="2800" smtClean="0">
                <a:latin typeface="Arial" charset="0"/>
              </a:rPr>
              <a:t> </a:t>
            </a:r>
            <a:r>
              <a:rPr lang="en-GB" sz="2800" smtClean="0">
                <a:latin typeface="Arial" charset="0"/>
              </a:rPr>
              <a:t>Γίνεται εκδήλωση ενδιαφέροντος για εργασία σε συγκεκριμένη θέση στην επιχείρηση, δεν είναι υποχρεωτική η ενημέρωση της επιχείρησης για την πηγή της πληροφόρησ</a:t>
            </a:r>
            <a:r>
              <a:rPr lang="el-GR" sz="2800" smtClean="0">
                <a:latin typeface="Arial" charset="0"/>
              </a:rPr>
              <a:t>ης</a:t>
            </a:r>
            <a:r>
              <a:rPr lang="en-GB" sz="2800" smtClean="0">
                <a:latin typeface="Arial" charset="0"/>
              </a:rPr>
              <a:t> και δεν θα ήταν η καλύτερη επιλογή αν ο ενδιαφερόμενος “απαιτήσει” συνέντευξη.</a:t>
            </a:r>
            <a:r>
              <a:rPr lang="en-GB" sz="2800" smtClean="0"/>
              <a:t> </a:t>
            </a:r>
          </a:p>
          <a:p>
            <a:pPr algn="l" eaLnBrk="1" hangingPunct="1">
              <a:buFontTx/>
              <a:buChar char="•"/>
            </a:pPr>
            <a:r>
              <a:rPr lang="el-GR" sz="2800" smtClean="0">
                <a:latin typeface="Arial" charset="0"/>
              </a:rPr>
              <a:t> </a:t>
            </a:r>
            <a:r>
              <a:rPr lang="en-GB" sz="2800" smtClean="0">
                <a:latin typeface="Arial" charset="0"/>
              </a:rPr>
              <a:t>Η επιστολή είναι ορθογραφημένη και σύντομη (κατά προτίμηση 1 σελίδα Α4).</a:t>
            </a:r>
            <a:r>
              <a:rPr lang="en-GB" sz="2800" smtClean="0"/>
              <a:t> </a:t>
            </a:r>
          </a:p>
          <a:p>
            <a:pPr algn="l" eaLnBrk="1" hangingPunct="1">
              <a:buFontTx/>
              <a:buChar char="•"/>
            </a:pPr>
            <a:r>
              <a:rPr lang="el-GR" sz="2800" smtClean="0">
                <a:latin typeface="Arial" charset="0"/>
              </a:rPr>
              <a:t> </a:t>
            </a:r>
            <a:r>
              <a:rPr lang="en-GB" sz="2800" smtClean="0">
                <a:latin typeface="Arial" charset="0"/>
              </a:rPr>
              <a:t>Καλό είναι να αποφεύγονται οι υπερβολές σε σχέση με τις δυνατότητες και τα προσόντα του.</a:t>
            </a:r>
            <a:r>
              <a:rPr lang="en-GB" sz="28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endParaRPr lang="el-GR" smtClean="0"/>
          </a:p>
        </p:txBody>
      </p:sp>
      <p:sp>
        <p:nvSpPr>
          <p:cNvPr id="73731" name="Rectangle 3"/>
          <p:cNvSpPr>
            <a:spLocks noGrp="1" noChangeArrowheads="1"/>
          </p:cNvSpPr>
          <p:nvPr>
            <p:ph idx="1"/>
          </p:nvPr>
        </p:nvSpPr>
        <p:spPr>
          <a:xfrm>
            <a:off x="250825" y="0"/>
            <a:ext cx="8893175" cy="6858000"/>
          </a:xfrm>
        </p:spPr>
        <p:txBody>
          <a:bodyPr/>
          <a:lstStyle/>
          <a:p>
            <a:pPr eaLnBrk="1" hangingPunct="1">
              <a:lnSpc>
                <a:spcPct val="80000"/>
              </a:lnSpc>
              <a:defRPr/>
            </a:pPr>
            <a:r>
              <a:rPr lang="el-GR" sz="1600" smtClean="0">
                <a:effectLst>
                  <a:outerShdw blurRad="38100" dist="38100" dir="2700000" algn="tl">
                    <a:srgbClr val="FFFFFF"/>
                  </a:outerShdw>
                </a:effectLst>
              </a:rPr>
              <a:t>Όνομα &amp; επώνυμο</a:t>
            </a:r>
            <a:endParaRPr lang="en-US" sz="1600" smtClean="0">
              <a:effectLst>
                <a:outerShdw blurRad="38100" dist="38100" dir="2700000" algn="tl">
                  <a:srgbClr val="FFFFFF"/>
                </a:outerShdw>
              </a:effectLst>
            </a:endParaRPr>
          </a:p>
          <a:p>
            <a:pPr eaLnBrk="1" hangingPunct="1">
              <a:lnSpc>
                <a:spcPct val="80000"/>
              </a:lnSpc>
              <a:defRPr/>
            </a:pPr>
            <a:r>
              <a:rPr lang="el-GR" sz="1600" smtClean="0">
                <a:effectLst>
                  <a:outerShdw blurRad="38100" dist="38100" dir="2700000" algn="tl">
                    <a:srgbClr val="FFFFFF"/>
                  </a:outerShdw>
                </a:effectLst>
                <a:sym typeface="Wingdings" pitchFamily="2" charset="2"/>
              </a:rPr>
              <a:t></a:t>
            </a:r>
            <a:r>
              <a:rPr lang="el-GR" sz="1600" smtClean="0">
                <a:effectLst>
                  <a:outerShdw blurRad="38100" dist="38100" dir="2700000" algn="tl">
                    <a:srgbClr val="FFFFFF"/>
                  </a:outerShdw>
                </a:effectLst>
              </a:rPr>
              <a:t>     </a:t>
            </a:r>
            <a:endParaRPr lang="en-US" sz="1600" smtClean="0">
              <a:effectLst>
                <a:outerShdw blurRad="38100" dist="38100" dir="2700000" algn="tl">
                  <a:srgbClr val="FFFFFF"/>
                </a:outerShdw>
              </a:effectLst>
            </a:endParaRPr>
          </a:p>
          <a:p>
            <a:pPr eaLnBrk="1" hangingPunct="1">
              <a:lnSpc>
                <a:spcPct val="80000"/>
              </a:lnSpc>
              <a:defRPr/>
            </a:pPr>
            <a:r>
              <a:rPr lang="el-GR" sz="1600" smtClean="0">
                <a:effectLst>
                  <a:outerShdw blurRad="38100" dist="38100" dir="2700000" algn="tl">
                    <a:srgbClr val="FFFFFF"/>
                  </a:outerShdw>
                </a:effectLst>
              </a:rPr>
              <a:t> </a:t>
            </a:r>
            <a:r>
              <a:rPr lang="el-GR" sz="1600" smtClean="0">
                <a:effectLst>
                  <a:outerShdw blurRad="38100" dist="38100" dir="2700000" algn="tl">
                    <a:srgbClr val="FFFFFF"/>
                  </a:outerShdw>
                </a:effectLst>
                <a:sym typeface="Wingdings" pitchFamily="2" charset="2"/>
              </a:rPr>
              <a:t></a:t>
            </a:r>
            <a:r>
              <a:rPr lang="el-GR" sz="1600" smtClean="0">
                <a:effectLst>
                  <a:outerShdw blurRad="38100" dist="38100" dir="2700000" algn="tl">
                    <a:srgbClr val="FFFFFF"/>
                  </a:outerShdw>
                </a:effectLst>
              </a:rPr>
              <a:t> Τηλ.:</a:t>
            </a:r>
            <a:r>
              <a:rPr lang="el-GR" sz="1600" smtClean="0">
                <a:effectLst>
                  <a:outerShdw blurRad="38100" dist="38100" dir="2700000" algn="tl">
                    <a:srgbClr val="FFFFFF"/>
                  </a:outerShdw>
                </a:effectLst>
                <a:sym typeface="Wingdings" pitchFamily="2" charset="2"/>
              </a:rPr>
              <a:t></a:t>
            </a:r>
            <a:r>
              <a:rPr lang="el-GR" sz="1600" smtClean="0">
                <a:effectLst>
                  <a:outerShdw blurRad="38100" dist="38100" dir="2700000" algn="tl">
                    <a:srgbClr val="FFFFFF"/>
                  </a:outerShdw>
                </a:effectLst>
              </a:rPr>
              <a:t> </a:t>
            </a:r>
            <a:r>
              <a:rPr lang="en-US" sz="1600" smtClean="0">
                <a:effectLst>
                  <a:outerShdw blurRad="38100" dist="38100" dir="2700000" algn="tl">
                    <a:srgbClr val="FFFFFF"/>
                  </a:outerShdw>
                </a:effectLst>
              </a:rPr>
              <a:t>Email</a:t>
            </a:r>
            <a:r>
              <a:rPr lang="el-GR" sz="1600" smtClean="0">
                <a:effectLst>
                  <a:outerShdw blurRad="38100" dist="38100" dir="2700000" algn="tl">
                    <a:srgbClr val="FFFFFF"/>
                  </a:outerShdw>
                </a:effectLst>
              </a:rPr>
              <a:t>:</a:t>
            </a:r>
            <a:r>
              <a:rPr lang="el-GR" sz="1600" smtClean="0"/>
              <a:t/>
            </a:r>
            <a:br>
              <a:rPr lang="el-GR" sz="1600" smtClean="0"/>
            </a:br>
            <a:endParaRPr lang="el-GR" sz="1600" smtClean="0"/>
          </a:p>
          <a:p>
            <a:pPr lvl="4" eaLnBrk="1" hangingPunct="1">
              <a:lnSpc>
                <a:spcPct val="80000"/>
              </a:lnSpc>
              <a:defRPr/>
            </a:pPr>
            <a:r>
              <a:rPr lang="el-GR" sz="1400" smtClean="0">
                <a:effectLst>
                  <a:outerShdw blurRad="38100" dist="38100" dir="2700000" algn="tl">
                    <a:srgbClr val="FFFFFF"/>
                  </a:outerShdw>
                </a:effectLst>
              </a:rPr>
              <a:t>Πάτρα    27 Μαρτίου 2003</a:t>
            </a:r>
            <a:endParaRPr lang="el-GR" sz="1400" smtClean="0"/>
          </a:p>
          <a:p>
            <a:pPr eaLnBrk="1" hangingPunct="1">
              <a:lnSpc>
                <a:spcPct val="80000"/>
              </a:lnSpc>
              <a:defRPr/>
            </a:pPr>
            <a:r>
              <a:rPr lang="el-GR" sz="1600" smtClean="0"/>
              <a:t/>
            </a:r>
            <a:br>
              <a:rPr lang="el-GR" sz="1600" smtClean="0"/>
            </a:br>
            <a:r>
              <a:rPr lang="el-GR" sz="1600" smtClean="0">
                <a:solidFill>
                  <a:srgbClr val="CCCCFF"/>
                </a:solidFill>
                <a:effectDag name="">
                  <a:cont type="tree" name="">
                    <a:effect ref="fillLine"/>
                    <a:outerShdw dist="38100" dir="13500000" algn="br">
                      <a:srgbClr val="DDDDFF"/>
                    </a:outerShdw>
                  </a:cont>
                  <a:cont type="tree" name="">
                    <a:effect ref="fillLine"/>
                    <a:outerShdw dist="38100" dir="2700000" algn="tl">
                      <a:srgbClr val="7A7A99"/>
                    </a:outerShdw>
                  </a:cont>
                  <a:effect ref="fillLine"/>
                </a:effectDag>
              </a:rPr>
              <a:t>                                                                                                            </a:t>
            </a:r>
            <a:endParaRPr lang="el-GR" sz="1600" smtClean="0"/>
          </a:p>
          <a:p>
            <a:pPr lvl="4" eaLnBrk="1" hangingPunct="1">
              <a:lnSpc>
                <a:spcPct val="80000"/>
              </a:lnSpc>
              <a:defRPr/>
            </a:pPr>
            <a:r>
              <a:rPr lang="el-GR" sz="1600" b="1" i="1" u="sng" smtClean="0"/>
              <a:t>ΠΡΟΣ</a:t>
            </a:r>
            <a:endParaRPr lang="el-GR" sz="1600" b="1" i="1" smtClean="0"/>
          </a:p>
          <a:p>
            <a:pPr lvl="4" eaLnBrk="1" hangingPunct="1">
              <a:lnSpc>
                <a:spcPct val="80000"/>
              </a:lnSpc>
              <a:defRPr/>
            </a:pPr>
            <a:r>
              <a:rPr lang="el-GR" sz="1600" b="1" i="1" smtClean="0"/>
              <a:t>Τον   κ.  (όνομα) (επώνυμο)</a:t>
            </a:r>
          </a:p>
          <a:p>
            <a:pPr lvl="4" eaLnBrk="1" hangingPunct="1">
              <a:lnSpc>
                <a:spcPct val="80000"/>
              </a:lnSpc>
              <a:defRPr/>
            </a:pPr>
            <a:r>
              <a:rPr lang="el-GR" sz="1600" b="1" i="1" smtClean="0"/>
              <a:t>Υπεύθυνο Προσωπικού της Εταιρείας</a:t>
            </a:r>
            <a:endParaRPr lang="el-GR" sz="1600" b="1" smtClean="0"/>
          </a:p>
          <a:p>
            <a:pPr lvl="4" eaLnBrk="1" hangingPunct="1">
              <a:lnSpc>
                <a:spcPct val="80000"/>
              </a:lnSpc>
              <a:defRPr/>
            </a:pPr>
            <a:r>
              <a:rPr lang="el-GR" sz="1600" b="1" smtClean="0"/>
              <a:t>(όνομα εταιρείας)</a:t>
            </a:r>
          </a:p>
          <a:p>
            <a:pPr lvl="4" eaLnBrk="1" hangingPunct="1">
              <a:lnSpc>
                <a:spcPct val="80000"/>
              </a:lnSpc>
              <a:defRPr/>
            </a:pPr>
            <a:r>
              <a:rPr lang="el-GR" sz="1600" b="1" smtClean="0"/>
              <a:t>(διεύθυνση εταιρείας)</a:t>
            </a:r>
          </a:p>
          <a:p>
            <a:pPr lvl="4" eaLnBrk="1" hangingPunct="1">
              <a:lnSpc>
                <a:spcPct val="80000"/>
              </a:lnSpc>
              <a:defRPr/>
            </a:pPr>
            <a:r>
              <a:rPr lang="el-GR" sz="1600" b="1" smtClean="0"/>
              <a:t>(πόλη)</a:t>
            </a:r>
            <a:endParaRPr lang="el-GR" sz="1600" smtClean="0"/>
          </a:p>
          <a:p>
            <a:pPr eaLnBrk="1" hangingPunct="1">
              <a:lnSpc>
                <a:spcPct val="80000"/>
              </a:lnSpc>
              <a:defRPr/>
            </a:pPr>
            <a:r>
              <a:rPr lang="el-GR" sz="1600" smtClean="0"/>
              <a:t/>
            </a:r>
            <a:br>
              <a:rPr lang="el-GR" sz="1600" smtClean="0"/>
            </a:br>
            <a:r>
              <a:rPr lang="el-GR" sz="1600" smtClean="0">
                <a:effectLst>
                  <a:outerShdw blurRad="38100" dist="38100" dir="2700000" algn="tl">
                    <a:srgbClr val="FFFFFF"/>
                  </a:outerShdw>
                </a:effectLst>
              </a:rPr>
              <a:t>Αξιότιμε κύριε-α ,</a:t>
            </a:r>
            <a:endParaRPr lang="el-GR" sz="1600" smtClean="0"/>
          </a:p>
          <a:p>
            <a:pPr eaLnBrk="1" hangingPunct="1">
              <a:lnSpc>
                <a:spcPct val="80000"/>
              </a:lnSpc>
              <a:defRPr/>
            </a:pPr>
            <a:r>
              <a:rPr lang="el-GR" sz="1600" u="sng" smtClean="0">
                <a:effectLst>
                  <a:outerShdw blurRad="38100" dist="38100" dir="2700000" algn="tl">
                    <a:srgbClr val="FFFFFF"/>
                  </a:outerShdw>
                </a:effectLst>
              </a:rPr>
              <a:t>Πρώτη Παράγραφος</a:t>
            </a:r>
            <a:r>
              <a:rPr lang="el-GR" sz="1600" smtClean="0">
                <a:effectLst>
                  <a:outerShdw blurRad="38100" dist="38100" dir="2700000" algn="tl">
                    <a:srgbClr val="FFFFFF"/>
                  </a:outerShdw>
                </a:effectLst>
              </a:rPr>
              <a:t>: Εκδήλωση ενδιαφέροντος για πρόσληψη σε συγκεκριμένη θέση και περιοχή . </a:t>
            </a:r>
            <a:endParaRPr lang="el-GR" sz="1600" u="sng" smtClean="0">
              <a:effectLst>
                <a:outerShdw blurRad="38100" dist="38100" dir="2700000" algn="tl">
                  <a:srgbClr val="FFFFFF"/>
                </a:outerShdw>
              </a:effectLst>
            </a:endParaRPr>
          </a:p>
          <a:p>
            <a:pPr eaLnBrk="1" hangingPunct="1">
              <a:lnSpc>
                <a:spcPct val="80000"/>
              </a:lnSpc>
              <a:defRPr/>
            </a:pPr>
            <a:r>
              <a:rPr lang="el-GR" sz="1600" u="sng" smtClean="0">
                <a:effectLst>
                  <a:outerShdw blurRad="38100" dist="38100" dir="2700000" algn="tl">
                    <a:srgbClr val="FFFFFF"/>
                  </a:outerShdw>
                </a:effectLst>
              </a:rPr>
              <a:t>Δεύτερη Παράγραφος</a:t>
            </a:r>
            <a:r>
              <a:rPr lang="el-GR" sz="1600" smtClean="0">
                <a:effectLst>
                  <a:outerShdw blurRad="38100" dist="38100" dir="2700000" algn="tl">
                    <a:srgbClr val="FFFFFF"/>
                  </a:outerShdw>
                </a:effectLst>
              </a:rPr>
              <a:t>: Γνωστοποίησε το τι μπορείς να προσφέρεις στην επιχείρηση και δήλωσε γιατί σε ενδιαφέρει η συγκεκριμένη εταιρεία (ο τομέας απασχόλησης, τα προϊόντα κτλ.) . Δείξε ότι γνωρίζεις τα προϊόντα και τις υπηρεσίες που αυτή προσφέρει.  Μνημόνευσε την προϋπηρεσία σου (αν υπάρχει).</a:t>
            </a:r>
          </a:p>
          <a:p>
            <a:pPr eaLnBrk="1" hangingPunct="1">
              <a:lnSpc>
                <a:spcPct val="80000"/>
              </a:lnSpc>
              <a:defRPr/>
            </a:pPr>
            <a:r>
              <a:rPr lang="el-GR" sz="1600" smtClean="0">
                <a:effectLst>
                  <a:outerShdw blurRad="38100" dist="38100" dir="2700000" algn="tl">
                    <a:srgbClr val="FFFFFF"/>
                  </a:outerShdw>
                </a:effectLst>
              </a:rPr>
              <a:t> </a:t>
            </a:r>
            <a:r>
              <a:rPr lang="el-GR" sz="1600" u="sng" smtClean="0">
                <a:effectLst>
                  <a:outerShdw blurRad="38100" dist="38100" dir="2700000" algn="tl">
                    <a:srgbClr val="FFFFFF"/>
                  </a:outerShdw>
                </a:effectLst>
              </a:rPr>
              <a:t>Τρίτη Παράγραφος</a:t>
            </a:r>
            <a:r>
              <a:rPr lang="el-GR" sz="1600" smtClean="0">
                <a:effectLst>
                  <a:outerShdw blurRad="38100" dist="38100" dir="2700000" algn="tl">
                    <a:srgbClr val="FFFFFF"/>
                  </a:outerShdw>
                </a:effectLst>
              </a:rPr>
              <a:t>: Εκδήλωσε την επιθυμία σου για προσωπική συνέντευξη σε χρόνο και τόπο που η επιχείρηση θα καθορίσει και ενημέρωσε ότι είσαι διαθέσιμος για κάθε άλλη διευκρίνιση αναφέροντας το τηλέφωνό σου (αν υπάρχει).</a:t>
            </a:r>
            <a:endParaRPr lang="el-GR" sz="1600" u="sng" smtClean="0">
              <a:effectLst>
                <a:outerShdw blurRad="38100" dist="38100" dir="2700000" algn="tl">
                  <a:srgbClr val="FFFFFF"/>
                </a:outerShdw>
              </a:effectLst>
            </a:endParaRPr>
          </a:p>
          <a:p>
            <a:pPr eaLnBrk="1" hangingPunct="1">
              <a:lnSpc>
                <a:spcPct val="80000"/>
              </a:lnSpc>
              <a:defRPr/>
            </a:pPr>
            <a:r>
              <a:rPr lang="el-GR" sz="1600" u="sng" smtClean="0">
                <a:effectLst>
                  <a:outerShdw blurRad="38100" dist="38100" dir="2700000" algn="tl">
                    <a:srgbClr val="FFFFFF"/>
                  </a:outerShdw>
                </a:effectLst>
              </a:rPr>
              <a:t>Κλείσιμο επιστολής</a:t>
            </a:r>
            <a:r>
              <a:rPr lang="el-GR" sz="1600" smtClean="0">
                <a:effectLst>
                  <a:outerShdw blurRad="38100" dist="38100" dir="2700000" algn="tl">
                    <a:srgbClr val="FFFFFF"/>
                  </a:outerShdw>
                </a:effectLst>
              </a:rPr>
              <a:t>: "Ευχαριστώ για  το ενδιαφέρον σας ή ευχαριστώ για την συνεργασία". </a:t>
            </a:r>
          </a:p>
          <a:p>
            <a:pPr eaLnBrk="1" hangingPunct="1">
              <a:lnSpc>
                <a:spcPct val="80000"/>
              </a:lnSpc>
              <a:defRPr/>
            </a:pPr>
            <a:endParaRPr lang="en-US" sz="1600" smtClean="0">
              <a:effectLst>
                <a:outerShdw blurRad="38100" dist="38100" dir="2700000" algn="tl">
                  <a:srgbClr val="FFFFFF"/>
                </a:outerShdw>
              </a:effectLst>
            </a:endParaRPr>
          </a:p>
          <a:p>
            <a:pPr lvl="4" eaLnBrk="1" hangingPunct="1">
              <a:lnSpc>
                <a:spcPct val="80000"/>
              </a:lnSpc>
              <a:defRPr/>
            </a:pPr>
            <a:r>
              <a:rPr lang="el-GR" sz="1600" smtClean="0">
                <a:effectLst>
                  <a:outerShdw blurRad="38100" dist="38100" dir="2700000" algn="tl">
                    <a:srgbClr val="FFFFFF"/>
                  </a:outerShdw>
                </a:effectLst>
              </a:rPr>
              <a:t>Με εκτίμηση,</a:t>
            </a:r>
          </a:p>
          <a:p>
            <a:pPr eaLnBrk="1" hangingPunct="1">
              <a:lnSpc>
                <a:spcPct val="80000"/>
              </a:lnSpc>
              <a:defRPr/>
            </a:pPr>
            <a:r>
              <a:rPr lang="el-GR" sz="1600" smtClean="0">
                <a:effectLst>
                  <a:outerShdw blurRad="38100" dist="38100" dir="2700000" algn="tl">
                    <a:srgbClr val="FFFFFF"/>
                  </a:outerShdw>
                </a:effectLst>
              </a:rPr>
              <a:t>                                                                                            </a:t>
            </a:r>
          </a:p>
          <a:p>
            <a:pPr lvl="4" eaLnBrk="1" hangingPunct="1">
              <a:lnSpc>
                <a:spcPct val="80000"/>
              </a:lnSpc>
              <a:defRPr/>
            </a:pPr>
            <a:r>
              <a:rPr lang="el-GR" sz="1600" smtClean="0">
                <a:effectLst>
                  <a:outerShdw blurRad="38100" dist="38100" dir="2700000" algn="tl">
                    <a:srgbClr val="FFFFFF"/>
                  </a:outerShdw>
                </a:effectLst>
              </a:rPr>
              <a:t>(Υπογραφή)</a:t>
            </a:r>
            <a:r>
              <a:rPr lang="el-GR" sz="1000" smtClean="0">
                <a:effectLst>
                  <a:outerShdw blurRad="38100" dist="38100" dir="2700000" algn="tl">
                    <a:srgbClr val="FFFFFF"/>
                  </a:outerShdw>
                </a:effectLst>
              </a:rPr>
              <a:t>                                                                                                                                                                                                                      </a:t>
            </a:r>
            <a:r>
              <a:rPr lang="el-GR" sz="1000" smtClean="0"/>
              <a:t> </a:t>
            </a:r>
          </a:p>
        </p:txBody>
      </p:sp>
      <p:sp>
        <p:nvSpPr>
          <p:cNvPr id="4" name="3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22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304800"/>
            <a:ext cx="7772400" cy="685800"/>
          </a:xfrm>
        </p:spPr>
        <p:txBody>
          <a:bodyPr>
            <a:normAutofit fontScale="90000"/>
          </a:bodyPr>
          <a:lstStyle/>
          <a:p>
            <a:pPr eaLnBrk="1" hangingPunct="1"/>
            <a:r>
              <a:rPr lang="en-GB" b="1" dirty="0" smtClean="0">
                <a:solidFill>
                  <a:schemeClr val="bg2">
                    <a:lumMod val="40000"/>
                    <a:lumOff val="60000"/>
                  </a:schemeClr>
                </a:solidFill>
                <a:latin typeface="Arial" charset="0"/>
              </a:rPr>
              <a:t>ΒΙΟΓΡΑΦΙΚΟ ΣΗΜΕΙΩΜΑ</a:t>
            </a:r>
            <a:r>
              <a:rPr lang="en-GB" dirty="0" smtClean="0">
                <a:solidFill>
                  <a:schemeClr val="bg2">
                    <a:lumMod val="40000"/>
                    <a:lumOff val="60000"/>
                  </a:schemeClr>
                </a:solidFill>
              </a:rPr>
              <a:t> </a:t>
            </a:r>
          </a:p>
        </p:txBody>
      </p:sp>
      <p:sp>
        <p:nvSpPr>
          <p:cNvPr id="21507" name="Rectangle 3"/>
          <p:cNvSpPr>
            <a:spLocks noGrp="1" noChangeArrowheads="1"/>
          </p:cNvSpPr>
          <p:nvPr>
            <p:ph type="subTitle" idx="1"/>
          </p:nvPr>
        </p:nvSpPr>
        <p:spPr>
          <a:xfrm>
            <a:off x="0" y="1371600"/>
            <a:ext cx="8915400" cy="5486400"/>
          </a:xfrm>
        </p:spPr>
        <p:txBody>
          <a:bodyPr/>
          <a:lstStyle/>
          <a:p>
            <a:pPr algn="l" eaLnBrk="1" hangingPunct="1">
              <a:buFontTx/>
              <a:buChar char="•"/>
            </a:pPr>
            <a:r>
              <a:rPr lang="en-GB" dirty="0" err="1" smtClean="0">
                <a:latin typeface="Arial" charset="0"/>
              </a:rPr>
              <a:t>Το</a:t>
            </a:r>
            <a:r>
              <a:rPr lang="en-GB" dirty="0" smtClean="0">
                <a:latin typeface="Arial" charset="0"/>
              </a:rPr>
              <a:t> </a:t>
            </a:r>
            <a:r>
              <a:rPr lang="en-GB" dirty="0" err="1" smtClean="0">
                <a:latin typeface="Arial" charset="0"/>
              </a:rPr>
              <a:t>βιογραφικό</a:t>
            </a:r>
            <a:r>
              <a:rPr lang="en-GB" dirty="0" smtClean="0">
                <a:latin typeface="Arial" charset="0"/>
              </a:rPr>
              <a:t> </a:t>
            </a:r>
            <a:r>
              <a:rPr lang="en-GB" dirty="0" err="1" smtClean="0">
                <a:latin typeface="Arial" charset="0"/>
              </a:rPr>
              <a:t>σημείωμα</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μια</a:t>
            </a:r>
            <a:r>
              <a:rPr lang="en-GB" dirty="0" smtClean="0">
                <a:latin typeface="Arial" charset="0"/>
              </a:rPr>
              <a:t> </a:t>
            </a:r>
            <a:r>
              <a:rPr lang="en-GB" dirty="0" err="1" smtClean="0">
                <a:latin typeface="Arial" charset="0"/>
              </a:rPr>
              <a:t>σύντομη</a:t>
            </a:r>
            <a:r>
              <a:rPr lang="en-GB" dirty="0" smtClean="0">
                <a:latin typeface="Arial" charset="0"/>
              </a:rPr>
              <a:t> </a:t>
            </a:r>
            <a:r>
              <a:rPr lang="en-GB" dirty="0" err="1" smtClean="0">
                <a:latin typeface="Arial" charset="0"/>
              </a:rPr>
              <a:t>περιγραφή-γνωστοποίηση</a:t>
            </a:r>
            <a:r>
              <a:rPr lang="en-GB" dirty="0" smtClean="0">
                <a:latin typeface="Arial" charset="0"/>
              </a:rPr>
              <a:t> </a:t>
            </a:r>
            <a:r>
              <a:rPr lang="en-GB" dirty="0" err="1" smtClean="0">
                <a:latin typeface="Arial" charset="0"/>
              </a:rPr>
              <a:t>των</a:t>
            </a:r>
            <a:r>
              <a:rPr lang="en-GB" dirty="0" smtClean="0">
                <a:latin typeface="Arial" charset="0"/>
              </a:rPr>
              <a:t> </a:t>
            </a:r>
            <a:r>
              <a:rPr lang="en-GB" dirty="0" err="1" smtClean="0">
                <a:latin typeface="Arial" charset="0"/>
              </a:rPr>
              <a:t>επιτευγμάτων</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των</a:t>
            </a:r>
            <a:r>
              <a:rPr lang="en-GB" dirty="0" smtClean="0">
                <a:latin typeface="Arial" charset="0"/>
              </a:rPr>
              <a:t> </a:t>
            </a:r>
            <a:r>
              <a:rPr lang="en-GB" dirty="0" err="1" smtClean="0">
                <a:latin typeface="Arial" charset="0"/>
              </a:rPr>
              <a:t>προσόντων</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ενδιαφερόμενου</a:t>
            </a:r>
            <a:r>
              <a:rPr lang="en-GB" dirty="0" smtClean="0">
                <a:latin typeface="Arial" charset="0"/>
              </a:rPr>
              <a:t>.</a:t>
            </a:r>
            <a:endParaRPr lang="en-US" dirty="0" smtClean="0">
              <a:latin typeface="Arial" charset="0"/>
            </a:endParaRPr>
          </a:p>
          <a:p>
            <a:pPr algn="l" eaLnBrk="1" hangingPunct="1">
              <a:buFontTx/>
              <a:buChar char="•"/>
            </a:pPr>
            <a:r>
              <a:rPr lang="en-US"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εξαιρετικά</a:t>
            </a:r>
            <a:r>
              <a:rPr lang="en-GB" dirty="0" smtClean="0">
                <a:latin typeface="Arial" charset="0"/>
              </a:rPr>
              <a:t> </a:t>
            </a:r>
            <a:r>
              <a:rPr lang="en-GB" dirty="0" err="1" smtClean="0">
                <a:latin typeface="Arial" charset="0"/>
              </a:rPr>
              <a:t>σημαντικό</a:t>
            </a:r>
            <a:r>
              <a:rPr lang="en-GB" dirty="0" smtClean="0">
                <a:latin typeface="Arial" charset="0"/>
              </a:rPr>
              <a:t> </a:t>
            </a:r>
            <a:r>
              <a:rPr lang="en-GB" dirty="0" err="1" smtClean="0">
                <a:latin typeface="Arial" charset="0"/>
              </a:rPr>
              <a:t>γιατί</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στοιχείο</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κεντρίσει</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ενδιαφέρον</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μελλοντικού</a:t>
            </a:r>
            <a:r>
              <a:rPr lang="en-GB" dirty="0" smtClean="0">
                <a:latin typeface="Arial" charset="0"/>
              </a:rPr>
              <a:t> </a:t>
            </a:r>
            <a:r>
              <a:rPr lang="en-GB" dirty="0" err="1" smtClean="0">
                <a:latin typeface="Arial" charset="0"/>
              </a:rPr>
              <a:t>εργοδότη</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διαμορφώσει</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κλίμα</a:t>
            </a:r>
            <a:r>
              <a:rPr lang="en-GB" dirty="0" smtClean="0">
                <a:latin typeface="Arial" charset="0"/>
              </a:rPr>
              <a:t> </a:t>
            </a:r>
            <a:r>
              <a:rPr lang="en-GB" dirty="0" err="1" smtClean="0">
                <a:latin typeface="Arial" charset="0"/>
              </a:rPr>
              <a:t>αντιμετώπισής</a:t>
            </a:r>
            <a:r>
              <a:rPr lang="en-GB" dirty="0" smtClean="0">
                <a:latin typeface="Arial" charset="0"/>
              </a:rPr>
              <a:t> </a:t>
            </a:r>
            <a:r>
              <a:rPr lang="en-GB" dirty="0" err="1" smtClean="0">
                <a:latin typeface="Arial" charset="0"/>
              </a:rPr>
              <a:t>απέναντί</a:t>
            </a:r>
            <a:r>
              <a:rPr lang="en-GB" dirty="0" smtClean="0">
                <a:latin typeface="Arial" charset="0"/>
              </a:rPr>
              <a:t> </a:t>
            </a:r>
            <a:r>
              <a:rPr lang="en-GB" dirty="0" err="1" smtClean="0">
                <a:latin typeface="Arial" charset="0"/>
              </a:rPr>
              <a:t>του</a:t>
            </a:r>
            <a:r>
              <a:rPr lang="en-GB" dirty="0" smtClean="0">
                <a:latin typeface="Arial" charset="0"/>
              </a:rPr>
              <a:t>.</a:t>
            </a:r>
            <a:endParaRPr lang="en-US" dirty="0" smtClean="0">
              <a:latin typeface="Arial" charset="0"/>
            </a:endParaRPr>
          </a:p>
          <a:p>
            <a:pPr algn="l" eaLnBrk="1" hangingPunct="1">
              <a:buFontTx/>
              <a:buChar char="•"/>
            </a:pPr>
            <a:r>
              <a:rPr lang="en-GB" dirty="0" smtClean="0"/>
              <a:t> </a:t>
            </a:r>
            <a:r>
              <a:rPr lang="en-GB" dirty="0" err="1" smtClean="0">
                <a:latin typeface="Arial" charset="0"/>
              </a:rPr>
              <a:t>Σκόπιμο</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πριν</a:t>
            </a:r>
            <a:r>
              <a:rPr lang="en-GB" dirty="0" smtClean="0">
                <a:latin typeface="Arial" charset="0"/>
              </a:rPr>
              <a:t> </a:t>
            </a:r>
            <a:r>
              <a:rPr lang="en-GB" dirty="0" err="1" smtClean="0">
                <a:latin typeface="Arial" charset="0"/>
              </a:rPr>
              <a:t>ξεκινήσει</a:t>
            </a:r>
            <a:r>
              <a:rPr lang="en-GB" dirty="0" smtClean="0">
                <a:latin typeface="Arial" charset="0"/>
              </a:rPr>
              <a:t> </a:t>
            </a:r>
            <a:r>
              <a:rPr lang="en-GB" dirty="0" err="1" smtClean="0">
                <a:latin typeface="Arial" charset="0"/>
              </a:rPr>
              <a:t>κανείς</a:t>
            </a:r>
            <a:r>
              <a:rPr lang="en-GB" dirty="0" smtClean="0">
                <a:latin typeface="Arial" charset="0"/>
              </a:rPr>
              <a:t> </a:t>
            </a:r>
            <a:r>
              <a:rPr lang="en-GB" dirty="0" err="1" smtClean="0">
                <a:latin typeface="Arial" charset="0"/>
              </a:rPr>
              <a:t>την</a:t>
            </a:r>
            <a:r>
              <a:rPr lang="en-GB" dirty="0" smtClean="0">
                <a:latin typeface="Arial" charset="0"/>
              </a:rPr>
              <a:t> </a:t>
            </a:r>
            <a:r>
              <a:rPr lang="en-GB" dirty="0" err="1" smtClean="0">
                <a:latin typeface="Arial" charset="0"/>
              </a:rPr>
              <a:t>σύνταξη</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βιογραφικού</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ασχοληθεί</a:t>
            </a:r>
            <a:r>
              <a:rPr lang="en-GB" dirty="0" smtClean="0">
                <a:latin typeface="Arial" charset="0"/>
              </a:rPr>
              <a:t> </a:t>
            </a:r>
            <a:r>
              <a:rPr lang="en-GB" dirty="0" err="1" smtClean="0">
                <a:latin typeface="Arial" charset="0"/>
              </a:rPr>
              <a:t>με</a:t>
            </a:r>
            <a:r>
              <a:rPr lang="en-GB" dirty="0" smtClean="0">
                <a:latin typeface="Arial" charset="0"/>
              </a:rPr>
              <a:t> </a:t>
            </a:r>
            <a:r>
              <a:rPr lang="en-GB" dirty="0" err="1" smtClean="0">
                <a:latin typeface="Arial" charset="0"/>
              </a:rPr>
              <a:t>την</a:t>
            </a:r>
            <a:r>
              <a:rPr lang="en-GB" dirty="0" smtClean="0">
                <a:latin typeface="Arial" charset="0"/>
              </a:rPr>
              <a:t> </a:t>
            </a:r>
            <a:r>
              <a:rPr lang="en-GB" dirty="0" err="1" smtClean="0">
                <a:latin typeface="Arial" charset="0"/>
              </a:rPr>
              <a:t>οργάνωση</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αρχείου</a:t>
            </a:r>
            <a:r>
              <a:rPr lang="en-GB" dirty="0" smtClean="0">
                <a:latin typeface="Arial" charset="0"/>
              </a:rPr>
              <a:t> </a:t>
            </a:r>
            <a:r>
              <a:rPr lang="en-GB" dirty="0" err="1" smtClean="0">
                <a:latin typeface="Arial" charset="0"/>
              </a:rPr>
              <a:t>του</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23</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1142976" y="571480"/>
            <a:ext cx="7772400" cy="1143000"/>
          </a:xfrm>
        </p:spPr>
        <p:txBody>
          <a:bodyPr>
            <a:normAutofit fontScale="90000"/>
          </a:bodyPr>
          <a:lstStyle/>
          <a:p>
            <a:pPr eaLnBrk="1" hangingPunct="1"/>
            <a:r>
              <a:rPr lang="en-GB" b="1" dirty="0" smtClean="0">
                <a:solidFill>
                  <a:srgbClr val="FFFF00"/>
                </a:solidFill>
                <a:latin typeface="Arial" charset="0"/>
              </a:rPr>
              <a:t>Η </a:t>
            </a:r>
            <a:r>
              <a:rPr lang="en-GB" b="1" dirty="0" err="1" smtClean="0">
                <a:solidFill>
                  <a:srgbClr val="FFFF00"/>
                </a:solidFill>
                <a:latin typeface="Arial" charset="0"/>
              </a:rPr>
              <a:t>Οργάνωση</a:t>
            </a:r>
            <a:r>
              <a:rPr lang="en-GB" b="1" dirty="0" smtClean="0">
                <a:solidFill>
                  <a:srgbClr val="FFFF00"/>
                </a:solidFill>
                <a:latin typeface="Arial" charset="0"/>
              </a:rPr>
              <a:t> </a:t>
            </a:r>
            <a:r>
              <a:rPr lang="en-GB" b="1" dirty="0" err="1" smtClean="0">
                <a:solidFill>
                  <a:srgbClr val="FFFF00"/>
                </a:solidFill>
                <a:latin typeface="Arial" charset="0"/>
              </a:rPr>
              <a:t>του</a:t>
            </a:r>
            <a:r>
              <a:rPr lang="en-GB" b="1" dirty="0" smtClean="0">
                <a:solidFill>
                  <a:srgbClr val="FFFF00"/>
                </a:solidFill>
                <a:latin typeface="Arial" charset="0"/>
              </a:rPr>
              <a:t> </a:t>
            </a:r>
            <a:r>
              <a:rPr lang="en-GB" b="1" dirty="0" err="1" smtClean="0">
                <a:solidFill>
                  <a:srgbClr val="FFFF00"/>
                </a:solidFill>
                <a:latin typeface="Arial" charset="0"/>
              </a:rPr>
              <a:t>αρχείου</a:t>
            </a:r>
            <a:r>
              <a:rPr lang="en-GB" dirty="0" smtClean="0">
                <a:solidFill>
                  <a:srgbClr val="FFFF00"/>
                </a:solidFill>
              </a:rPr>
              <a:t> </a:t>
            </a:r>
            <a:r>
              <a:rPr lang="en-US" dirty="0" smtClean="0"/>
              <a:t/>
            </a:r>
            <a:br>
              <a:rPr lang="en-US" dirty="0" smtClean="0"/>
            </a:br>
            <a:r>
              <a:rPr lang="en-GB" sz="3600" b="1" dirty="0" err="1" smtClean="0">
                <a:latin typeface="Arial" charset="0"/>
              </a:rPr>
              <a:t>Συγκέντρωση</a:t>
            </a:r>
            <a:r>
              <a:rPr lang="en-GB" sz="3600" b="1" dirty="0" smtClean="0">
                <a:latin typeface="Arial" charset="0"/>
              </a:rPr>
              <a:t> </a:t>
            </a:r>
            <a:r>
              <a:rPr lang="en-GB" sz="3600" b="1" dirty="0" err="1" smtClean="0">
                <a:latin typeface="Arial" charset="0"/>
              </a:rPr>
              <a:t>στοιχείων</a:t>
            </a:r>
            <a:r>
              <a:rPr lang="en-GB" dirty="0" smtClean="0"/>
              <a:t> </a:t>
            </a:r>
          </a:p>
        </p:txBody>
      </p:sp>
      <p:sp>
        <p:nvSpPr>
          <p:cNvPr id="22531" name="Rectangle 3"/>
          <p:cNvSpPr>
            <a:spLocks noGrp="1" noChangeArrowheads="1"/>
          </p:cNvSpPr>
          <p:nvPr>
            <p:ph type="subTitle" idx="1"/>
          </p:nvPr>
        </p:nvSpPr>
        <p:spPr>
          <a:xfrm>
            <a:off x="228600" y="1676400"/>
            <a:ext cx="8686800" cy="4953000"/>
          </a:xfrm>
        </p:spPr>
        <p:txBody>
          <a:bodyPr/>
          <a:lstStyle/>
          <a:p>
            <a:pPr algn="l" eaLnBrk="1" hangingPunct="1"/>
            <a:r>
              <a:rPr lang="en-GB" smtClean="0">
                <a:latin typeface="Arial" charset="0"/>
              </a:rPr>
              <a:t>Καλό είναι να προηγηθεί η συγκέντρωση των υποστηρικτικών στοιχεί</a:t>
            </a:r>
            <a:r>
              <a:rPr lang="el-GR" smtClean="0">
                <a:latin typeface="Arial" charset="0"/>
              </a:rPr>
              <a:t>ων</a:t>
            </a:r>
            <a:r>
              <a:rPr lang="en-GB" smtClean="0">
                <a:latin typeface="Arial" charset="0"/>
              </a:rPr>
              <a:t> και σαν τέτοια μπορούμε να αναφέρουμε:</a:t>
            </a:r>
            <a:endParaRPr lang="en-GB" smtClean="0"/>
          </a:p>
          <a:p>
            <a:pPr algn="l" eaLnBrk="1" hangingPunct="1">
              <a:buFontTx/>
              <a:buChar char="•"/>
            </a:pPr>
            <a:r>
              <a:rPr lang="en-GB" smtClean="0">
                <a:latin typeface="Arial" charset="0"/>
              </a:rPr>
              <a:t>Τίτλους σπουδών,</a:t>
            </a:r>
            <a:r>
              <a:rPr lang="en-GB" smtClean="0"/>
              <a:t> </a:t>
            </a:r>
          </a:p>
          <a:p>
            <a:pPr algn="l" eaLnBrk="1" hangingPunct="1">
              <a:buFontTx/>
              <a:buChar char="•"/>
            </a:pPr>
            <a:r>
              <a:rPr lang="en-GB" smtClean="0">
                <a:latin typeface="Arial" charset="0"/>
              </a:rPr>
              <a:t>Βεβαιώσεις συμμετοχής σε σεμινάρια,</a:t>
            </a:r>
            <a:r>
              <a:rPr lang="en-GB" smtClean="0"/>
              <a:t> </a:t>
            </a:r>
          </a:p>
          <a:p>
            <a:pPr algn="l" eaLnBrk="1" hangingPunct="1">
              <a:buFontTx/>
              <a:buChar char="•"/>
            </a:pPr>
            <a:r>
              <a:rPr lang="en-GB" smtClean="0">
                <a:latin typeface="Arial" charset="0"/>
              </a:rPr>
              <a:t>Βεβαιώσεις προϋπηρεσίας, Συστατικές επιστολές,</a:t>
            </a:r>
            <a:r>
              <a:rPr lang="en-GB" smtClean="0"/>
              <a:t> </a:t>
            </a:r>
          </a:p>
          <a:p>
            <a:pPr algn="l" eaLnBrk="1" hangingPunct="1">
              <a:buFontTx/>
              <a:buChar char="•"/>
            </a:pPr>
            <a:r>
              <a:rPr lang="en-GB" smtClean="0">
                <a:latin typeface="Arial" charset="0"/>
              </a:rPr>
              <a:t>Αντίγραφα μελετών, δημοσιεύσεων, εργασιών κτλ.</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09600" y="304800"/>
            <a:ext cx="7772400" cy="685800"/>
          </a:xfrm>
        </p:spPr>
        <p:txBody>
          <a:bodyPr>
            <a:normAutofit fontScale="90000"/>
          </a:bodyPr>
          <a:lstStyle/>
          <a:p>
            <a:pPr eaLnBrk="1" hangingPunct="1"/>
            <a:r>
              <a:rPr lang="en-GB" sz="3200" b="1" smtClean="0">
                <a:latin typeface="Arial" charset="0"/>
              </a:rPr>
              <a:t>Ομαδοποίηση-κατάταξη</a:t>
            </a:r>
            <a:r>
              <a:rPr lang="en-GB" smtClean="0"/>
              <a:t> </a:t>
            </a:r>
          </a:p>
        </p:txBody>
      </p:sp>
      <p:sp>
        <p:nvSpPr>
          <p:cNvPr id="23555" name="Rectangle 3"/>
          <p:cNvSpPr>
            <a:spLocks noGrp="1" noChangeArrowheads="1"/>
          </p:cNvSpPr>
          <p:nvPr>
            <p:ph type="subTitle" idx="1"/>
          </p:nvPr>
        </p:nvSpPr>
        <p:spPr>
          <a:xfrm>
            <a:off x="304800" y="1295400"/>
            <a:ext cx="8610600" cy="5257800"/>
          </a:xfrm>
        </p:spPr>
        <p:txBody>
          <a:bodyPr/>
          <a:lstStyle/>
          <a:p>
            <a:pPr algn="l" eaLnBrk="1" hangingPunct="1"/>
            <a:r>
              <a:rPr lang="en-GB" smtClean="0">
                <a:latin typeface="Arial" charset="0"/>
              </a:rPr>
              <a:t>Έχει παρατηρηθεί ότι βοηθά η ομαδοποίηση των υποστηρικτικών στοιχείων και η κατάταξη τους με βάση την κατηγορία και τη χρονική σειρά.</a:t>
            </a:r>
            <a:endParaRPr lang="el-GR" smtClean="0">
              <a:latin typeface="Arial" charset="0"/>
            </a:endParaRPr>
          </a:p>
          <a:p>
            <a:pPr algn="l" eaLnBrk="1" hangingPunct="1"/>
            <a:r>
              <a:rPr lang="en-GB" smtClean="0">
                <a:latin typeface="Arial" charset="0"/>
              </a:rPr>
              <a:t/>
            </a:r>
            <a:br>
              <a:rPr lang="en-GB" smtClean="0">
                <a:latin typeface="Arial" charset="0"/>
              </a:rPr>
            </a:br>
            <a:r>
              <a:rPr lang="en-GB" smtClean="0">
                <a:latin typeface="Arial" charset="0"/>
              </a:rPr>
              <a:t>Διευκολύνει επίσης η ενσωμάτωση, κατά προτίμηση, σε έναν ενιαίο φάκελο με ευρετήριο.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25</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09600" y="457200"/>
            <a:ext cx="7772400" cy="1524000"/>
          </a:xfrm>
        </p:spPr>
        <p:txBody>
          <a:bodyPr/>
          <a:lstStyle/>
          <a:p>
            <a:pPr eaLnBrk="1" hangingPunct="1"/>
            <a:r>
              <a:rPr lang="en-GB" sz="4000" b="1" smtClean="0">
                <a:solidFill>
                  <a:srgbClr val="0000A0"/>
                </a:solidFill>
                <a:latin typeface="Arial" charset="0"/>
              </a:rPr>
              <a:t>ΠΕΡΙΕΧΟΜΕΝΟ ΒΙΟΓΡΑΦΙΚΟΥ</a:t>
            </a:r>
            <a:r>
              <a:rPr lang="el-GR" sz="4000" b="1" smtClean="0">
                <a:solidFill>
                  <a:srgbClr val="0000A0"/>
                </a:solidFill>
                <a:latin typeface="Arial" charset="0"/>
              </a:rPr>
              <a:t/>
            </a:r>
            <a:br>
              <a:rPr lang="el-GR" sz="4000" b="1" smtClean="0">
                <a:solidFill>
                  <a:srgbClr val="0000A0"/>
                </a:solidFill>
                <a:latin typeface="Arial" charset="0"/>
              </a:rPr>
            </a:br>
            <a:r>
              <a:rPr lang="en-GB" sz="3200" b="1" smtClean="0">
                <a:solidFill>
                  <a:srgbClr val="0000A0"/>
                </a:solidFill>
                <a:latin typeface="Arial" charset="0"/>
              </a:rPr>
              <a:t>1) Προσωπικές πληροφορίες:</a:t>
            </a:r>
            <a:r>
              <a:rPr lang="en-GB" sz="4000" b="1" smtClean="0">
                <a:solidFill>
                  <a:srgbClr val="0000A0"/>
                </a:solidFill>
                <a:latin typeface="Arial" charset="0"/>
              </a:rPr>
              <a:t> </a:t>
            </a:r>
            <a:r>
              <a:rPr lang="en-GB" smtClean="0"/>
              <a:t> </a:t>
            </a:r>
          </a:p>
        </p:txBody>
      </p:sp>
      <p:sp>
        <p:nvSpPr>
          <p:cNvPr id="24579" name="Rectangle 3"/>
          <p:cNvSpPr>
            <a:spLocks noGrp="1" noChangeArrowheads="1"/>
          </p:cNvSpPr>
          <p:nvPr>
            <p:ph type="subTitle" idx="1"/>
          </p:nvPr>
        </p:nvSpPr>
        <p:spPr>
          <a:xfrm>
            <a:off x="457200" y="2286000"/>
            <a:ext cx="8153400" cy="4267200"/>
          </a:xfrm>
        </p:spPr>
        <p:txBody>
          <a:bodyPr/>
          <a:lstStyle/>
          <a:p>
            <a:pPr eaLnBrk="1" hangingPunct="1"/>
            <a:r>
              <a:rPr lang="el-GR" i="1" dirty="0" smtClean="0">
                <a:latin typeface="Arial" charset="0"/>
              </a:rPr>
              <a:t>Ο</a:t>
            </a:r>
            <a:r>
              <a:rPr lang="en-GB" i="1" dirty="0" err="1" smtClean="0">
                <a:latin typeface="Arial" charset="0"/>
              </a:rPr>
              <a:t>νομα</a:t>
            </a:r>
            <a:r>
              <a:rPr lang="en-GB" i="1" dirty="0" smtClean="0">
                <a:latin typeface="Arial" charset="0"/>
              </a:rPr>
              <a:t>, </a:t>
            </a:r>
            <a:r>
              <a:rPr lang="en-GB" i="1" dirty="0" err="1" smtClean="0">
                <a:latin typeface="Arial" charset="0"/>
              </a:rPr>
              <a:t>επίθετο</a:t>
            </a:r>
            <a:r>
              <a:rPr lang="en-GB" i="1" dirty="0" smtClean="0">
                <a:latin typeface="Arial" charset="0"/>
              </a:rPr>
              <a:t>, </a:t>
            </a:r>
            <a:r>
              <a:rPr lang="en-GB" i="1" dirty="0" err="1" smtClean="0">
                <a:latin typeface="Arial" charset="0"/>
              </a:rPr>
              <a:t>ημερομηνία-τόπο</a:t>
            </a:r>
            <a:r>
              <a:rPr lang="en-GB" i="1" dirty="0" smtClean="0">
                <a:latin typeface="Arial" charset="0"/>
              </a:rPr>
              <a:t> </a:t>
            </a:r>
            <a:r>
              <a:rPr lang="en-GB" i="1" dirty="0" err="1" smtClean="0">
                <a:latin typeface="Arial" charset="0"/>
              </a:rPr>
              <a:t>γέννησης</a:t>
            </a:r>
            <a:r>
              <a:rPr lang="en-GB" i="1" dirty="0" smtClean="0">
                <a:latin typeface="Arial" charset="0"/>
              </a:rPr>
              <a:t>, </a:t>
            </a:r>
            <a:r>
              <a:rPr lang="en-GB" i="1" dirty="0" err="1" smtClean="0">
                <a:latin typeface="Arial" charset="0"/>
              </a:rPr>
              <a:t>υπηκοότητα</a:t>
            </a:r>
            <a:r>
              <a:rPr lang="en-GB" i="1" dirty="0" smtClean="0">
                <a:latin typeface="Arial" charset="0"/>
              </a:rPr>
              <a:t>, </a:t>
            </a:r>
            <a:r>
              <a:rPr lang="en-GB" i="1" dirty="0" err="1" smtClean="0">
                <a:latin typeface="Arial" charset="0"/>
              </a:rPr>
              <a:t>οικογενειακή</a:t>
            </a:r>
            <a:r>
              <a:rPr lang="en-GB" i="1" dirty="0" smtClean="0">
                <a:latin typeface="Arial" charset="0"/>
              </a:rPr>
              <a:t> </a:t>
            </a:r>
            <a:r>
              <a:rPr lang="en-GB" i="1" dirty="0" err="1" smtClean="0">
                <a:latin typeface="Arial" charset="0"/>
              </a:rPr>
              <a:t>κατάσταση</a:t>
            </a:r>
            <a:r>
              <a:rPr lang="en-GB" i="1" dirty="0" smtClean="0">
                <a:latin typeface="Arial" charset="0"/>
              </a:rPr>
              <a:t>, </a:t>
            </a:r>
            <a:r>
              <a:rPr lang="en-GB" i="1" dirty="0" err="1" smtClean="0">
                <a:latin typeface="Arial" charset="0"/>
              </a:rPr>
              <a:t>διεύθυνση</a:t>
            </a:r>
            <a:r>
              <a:rPr lang="en-GB" i="1" dirty="0" smtClean="0">
                <a:latin typeface="Arial" charset="0"/>
              </a:rPr>
              <a:t>, e-mail, fax </a:t>
            </a:r>
            <a:r>
              <a:rPr lang="en-GB" i="1" dirty="0" err="1" smtClean="0">
                <a:latin typeface="Arial" charset="0"/>
              </a:rPr>
              <a:t>καθώς</a:t>
            </a:r>
            <a:r>
              <a:rPr lang="en-GB" i="1" dirty="0" smtClean="0">
                <a:latin typeface="Arial" charset="0"/>
              </a:rPr>
              <a:t> </a:t>
            </a:r>
            <a:r>
              <a:rPr lang="en-GB" i="1" dirty="0" err="1" smtClean="0">
                <a:latin typeface="Arial" charset="0"/>
              </a:rPr>
              <a:t>και</a:t>
            </a:r>
            <a:r>
              <a:rPr lang="en-GB" i="1" dirty="0" smtClean="0">
                <a:latin typeface="Arial" charset="0"/>
              </a:rPr>
              <a:t> </a:t>
            </a:r>
            <a:r>
              <a:rPr lang="en-GB" i="1" dirty="0" err="1" smtClean="0">
                <a:latin typeface="Arial" charset="0"/>
              </a:rPr>
              <a:t>τηλέφωνο</a:t>
            </a:r>
            <a:r>
              <a:rPr lang="en-GB" i="1" dirty="0" smtClean="0">
                <a:latin typeface="Arial" charset="0"/>
              </a:rPr>
              <a:t> </a:t>
            </a:r>
            <a:r>
              <a:rPr lang="en-GB" i="1" dirty="0" err="1" smtClean="0">
                <a:latin typeface="Arial" charset="0"/>
              </a:rPr>
              <a:t>επικοινωνίας</a:t>
            </a:r>
            <a:r>
              <a:rPr lang="en-GB" i="1" dirty="0" smtClean="0">
                <a:latin typeface="Arial" charset="0"/>
              </a:rPr>
              <a:t>. </a:t>
            </a:r>
            <a:r>
              <a:rPr lang="en-GB" i="1" dirty="0" err="1" smtClean="0">
                <a:latin typeface="Arial" charset="0"/>
              </a:rPr>
              <a:t>Στοιχεία</a:t>
            </a:r>
            <a:r>
              <a:rPr lang="en-GB" i="1" dirty="0" smtClean="0">
                <a:latin typeface="Arial" charset="0"/>
              </a:rPr>
              <a:t> </a:t>
            </a:r>
            <a:r>
              <a:rPr lang="en-GB" i="1" dirty="0" err="1" smtClean="0">
                <a:latin typeface="Arial" charset="0"/>
              </a:rPr>
              <a:t>οικογενειακής</a:t>
            </a:r>
            <a:r>
              <a:rPr lang="en-GB" i="1" dirty="0" smtClean="0">
                <a:latin typeface="Arial" charset="0"/>
              </a:rPr>
              <a:t> </a:t>
            </a:r>
            <a:r>
              <a:rPr lang="en-GB" i="1" dirty="0" err="1" smtClean="0">
                <a:latin typeface="Arial" charset="0"/>
              </a:rPr>
              <a:t>κατάστασης</a:t>
            </a:r>
            <a:r>
              <a:rPr lang="en-GB" i="1" dirty="0" smtClean="0">
                <a:latin typeface="Arial" charset="0"/>
              </a:rPr>
              <a:t> </a:t>
            </a:r>
            <a:r>
              <a:rPr lang="en-GB" i="1" dirty="0" err="1" smtClean="0">
                <a:latin typeface="Arial" charset="0"/>
              </a:rPr>
              <a:t>μόνο</a:t>
            </a:r>
            <a:r>
              <a:rPr lang="en-GB" i="1" dirty="0" smtClean="0">
                <a:latin typeface="Arial" charset="0"/>
              </a:rPr>
              <a:t> </a:t>
            </a:r>
            <a:r>
              <a:rPr lang="en-GB" i="1" dirty="0" err="1" smtClean="0">
                <a:latin typeface="Arial" charset="0"/>
              </a:rPr>
              <a:t>εφόσον</a:t>
            </a:r>
            <a:r>
              <a:rPr lang="en-GB" i="1" dirty="0" smtClean="0">
                <a:latin typeface="Arial" charset="0"/>
              </a:rPr>
              <a:t> </a:t>
            </a:r>
            <a:r>
              <a:rPr lang="en-GB" i="1" dirty="0" err="1" smtClean="0">
                <a:latin typeface="Arial" charset="0"/>
              </a:rPr>
              <a:t>πιστεύει</a:t>
            </a:r>
            <a:r>
              <a:rPr lang="en-GB" i="1" dirty="0" smtClean="0">
                <a:latin typeface="Arial" charset="0"/>
              </a:rPr>
              <a:t> </a:t>
            </a:r>
            <a:r>
              <a:rPr lang="en-GB" i="1" dirty="0" err="1" smtClean="0">
                <a:latin typeface="Arial" charset="0"/>
              </a:rPr>
              <a:t>ότι</a:t>
            </a:r>
            <a:r>
              <a:rPr lang="en-GB" i="1" dirty="0" smtClean="0">
                <a:latin typeface="Arial" charset="0"/>
              </a:rPr>
              <a:t> </a:t>
            </a:r>
            <a:r>
              <a:rPr lang="en-GB" i="1" dirty="0" err="1" smtClean="0">
                <a:latin typeface="Arial" charset="0"/>
              </a:rPr>
              <a:t>θα</a:t>
            </a:r>
            <a:r>
              <a:rPr lang="en-GB" i="1" dirty="0" smtClean="0">
                <a:latin typeface="Arial" charset="0"/>
              </a:rPr>
              <a:t> </a:t>
            </a:r>
            <a:r>
              <a:rPr lang="en-GB" i="1" dirty="0" err="1" smtClean="0">
                <a:latin typeface="Arial" charset="0"/>
              </a:rPr>
              <a:t>βοηθήσουν</a:t>
            </a:r>
            <a:r>
              <a:rPr lang="en-GB" i="1"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26</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sz="3200" b="1" smtClean="0">
                <a:latin typeface="Arial" charset="0"/>
              </a:rPr>
              <a:t>2) Εκπαίδευση- κατάρτιση:</a:t>
            </a:r>
            <a:r>
              <a:rPr lang="en-GB" smtClean="0"/>
              <a:t> </a:t>
            </a:r>
          </a:p>
        </p:txBody>
      </p:sp>
      <p:sp>
        <p:nvSpPr>
          <p:cNvPr id="25603" name="Rectangle 3"/>
          <p:cNvSpPr>
            <a:spLocks noGrp="1" noChangeArrowheads="1"/>
          </p:cNvSpPr>
          <p:nvPr>
            <p:ph type="subTitle" idx="1"/>
          </p:nvPr>
        </p:nvSpPr>
        <p:spPr>
          <a:xfrm>
            <a:off x="457200" y="1371600"/>
            <a:ext cx="8153400" cy="5181600"/>
          </a:xfrm>
        </p:spPr>
        <p:txBody>
          <a:bodyPr/>
          <a:lstStyle/>
          <a:p>
            <a:pPr algn="l" eaLnBrk="1" hangingPunct="1">
              <a:buFontTx/>
              <a:buChar char="•"/>
            </a:pPr>
            <a:r>
              <a:rPr lang="en-GB" sz="2800" smtClean="0">
                <a:latin typeface="Arial" charset="0"/>
              </a:rPr>
              <a:t>Στάδια σπουδών: (δευτεροβάθμια, τριτοβάθμια και τις μεταπτυχιακές σπουδές)</a:t>
            </a:r>
            <a:r>
              <a:rPr lang="en-GB" sz="2800" b="1" smtClean="0">
                <a:latin typeface="Arial" charset="0"/>
              </a:rPr>
              <a:t> </a:t>
            </a:r>
            <a:r>
              <a:rPr lang="en-GB" sz="2800" smtClean="0">
                <a:latin typeface="Arial" charset="0"/>
              </a:rPr>
              <a:t>Συνήθως προσδιορίζεται ο χρόνος ο τόπος καθώς και το ακριβές αντικείμενο των σπουδών. Μπορεί να αναφερθεί η επίδοση του υποψήφιου αν είναι καλή καθώς και βραβεία ή διακρίσεις.</a:t>
            </a:r>
            <a:r>
              <a:rPr lang="en-GB" sz="2800" smtClean="0"/>
              <a:t> </a:t>
            </a:r>
            <a:endParaRPr lang="el-GR" sz="2800" smtClean="0"/>
          </a:p>
          <a:p>
            <a:pPr algn="l" eaLnBrk="1" hangingPunct="1"/>
            <a:endParaRPr lang="en-GB" sz="2800" smtClean="0"/>
          </a:p>
          <a:p>
            <a:pPr algn="l" eaLnBrk="1" hangingPunct="1">
              <a:buFontTx/>
              <a:buChar char="•"/>
            </a:pPr>
            <a:r>
              <a:rPr lang="en-GB" sz="2800" smtClean="0">
                <a:latin typeface="Arial" charset="0"/>
              </a:rPr>
              <a:t>Σεμινάρια: Αντικείμενο, φορέας διοργάνωσης, τόπος, χρόνος.</a:t>
            </a:r>
            <a:r>
              <a:rPr lang="en-GB" sz="2800" smtClean="0"/>
              <a:t> </a:t>
            </a:r>
            <a:endParaRPr lang="el-GR" sz="2800" smtClean="0"/>
          </a:p>
          <a:p>
            <a:pPr algn="l" eaLnBrk="1" hangingPunct="1"/>
            <a:endParaRPr lang="en-GB" sz="2800" smtClean="0"/>
          </a:p>
          <a:p>
            <a:pPr algn="l" eaLnBrk="1" hangingPunct="1">
              <a:buFontTx/>
              <a:buChar char="•"/>
            </a:pPr>
            <a:r>
              <a:rPr lang="en-GB" sz="2800" smtClean="0">
                <a:latin typeface="Arial" charset="0"/>
              </a:rPr>
              <a:t>Πτυχιακές και άλλες εργασίες</a:t>
            </a:r>
            <a:r>
              <a:rPr lang="en-GB" smtClean="0"/>
              <a:t> </a:t>
            </a:r>
          </a:p>
          <a:p>
            <a:pPr algn="l" eaLnBrk="1" hangingPunct="1"/>
            <a:endParaRPr lang="en-GB"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27</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609600" y="457200"/>
            <a:ext cx="7772400" cy="1185850"/>
          </a:xfrm>
        </p:spPr>
        <p:txBody>
          <a:bodyPr>
            <a:normAutofit fontScale="90000"/>
          </a:bodyPr>
          <a:lstStyle/>
          <a:p>
            <a:pPr eaLnBrk="1" hangingPunct="1"/>
            <a:r>
              <a:rPr lang="en-GB" sz="3200" b="1" dirty="0" smtClean="0">
                <a:latin typeface="Arial" charset="0"/>
              </a:rPr>
              <a:t>3) </a:t>
            </a:r>
            <a:r>
              <a:rPr lang="en-GB" sz="3200" b="1" dirty="0" err="1" smtClean="0">
                <a:latin typeface="Arial" charset="0"/>
              </a:rPr>
              <a:t>Συγγραφικό</a:t>
            </a:r>
            <a:r>
              <a:rPr lang="en-GB" sz="3200" b="1" dirty="0" smtClean="0">
                <a:latin typeface="Arial" charset="0"/>
              </a:rPr>
              <a:t> </a:t>
            </a:r>
            <a:r>
              <a:rPr lang="en-GB" sz="3200" b="1" dirty="0" err="1" smtClean="0">
                <a:latin typeface="Arial" charset="0"/>
              </a:rPr>
              <a:t>έργο</a:t>
            </a:r>
            <a:r>
              <a:rPr lang="en-GB" sz="3200" b="1" dirty="0" smtClean="0">
                <a:latin typeface="Arial" charset="0"/>
              </a:rPr>
              <a:t> </a:t>
            </a:r>
            <a:r>
              <a:rPr lang="en-GB" sz="3200" b="1" dirty="0" err="1" smtClean="0">
                <a:latin typeface="Arial" charset="0"/>
              </a:rPr>
              <a:t>ανακοινώσεις-δημοσιεύσεις</a:t>
            </a:r>
            <a:r>
              <a:rPr lang="en-GB" dirty="0" smtClean="0"/>
              <a:t> </a:t>
            </a:r>
          </a:p>
        </p:txBody>
      </p:sp>
      <p:sp>
        <p:nvSpPr>
          <p:cNvPr id="26627" name="Rectangle 3"/>
          <p:cNvSpPr>
            <a:spLocks noGrp="1" noChangeArrowheads="1"/>
          </p:cNvSpPr>
          <p:nvPr>
            <p:ph type="subTitle" idx="1"/>
          </p:nvPr>
        </p:nvSpPr>
        <p:spPr>
          <a:xfrm>
            <a:off x="457200" y="1857364"/>
            <a:ext cx="8153400" cy="4695836"/>
          </a:xfrm>
        </p:spPr>
        <p:txBody>
          <a:bodyPr/>
          <a:lstStyle/>
          <a:p>
            <a:pPr algn="l" eaLnBrk="1" hangingPunct="1"/>
            <a:r>
              <a:rPr lang="en-GB" dirty="0" smtClean="0">
                <a:latin typeface="Arial" charset="0"/>
              </a:rPr>
              <a:t>(</a:t>
            </a:r>
            <a:r>
              <a:rPr lang="en-GB" dirty="0" err="1" smtClean="0">
                <a:latin typeface="Arial" charset="0"/>
              </a:rPr>
              <a:t>τίτλος</a:t>
            </a:r>
            <a:r>
              <a:rPr lang="en-GB" dirty="0" smtClean="0">
                <a:latin typeface="Arial" charset="0"/>
              </a:rPr>
              <a:t> </a:t>
            </a:r>
            <a:r>
              <a:rPr lang="en-GB" dirty="0" err="1" smtClean="0">
                <a:latin typeface="Arial" charset="0"/>
              </a:rPr>
              <a:t>βιβλίου</a:t>
            </a:r>
            <a:r>
              <a:rPr lang="en-GB" dirty="0" smtClean="0">
                <a:latin typeface="Arial" charset="0"/>
              </a:rPr>
              <a:t> </a:t>
            </a:r>
            <a:r>
              <a:rPr lang="en-GB" dirty="0" err="1" smtClean="0">
                <a:latin typeface="Arial" charset="0"/>
              </a:rPr>
              <a:t>εκδ</a:t>
            </a:r>
            <a:r>
              <a:rPr lang="en-GB" dirty="0" smtClean="0">
                <a:latin typeface="Arial" charset="0"/>
              </a:rPr>
              <a:t>. </a:t>
            </a:r>
            <a:r>
              <a:rPr lang="en-GB" dirty="0" err="1" smtClean="0">
                <a:latin typeface="Arial" charset="0"/>
              </a:rPr>
              <a:t>οίκος</a:t>
            </a:r>
            <a:r>
              <a:rPr lang="en-GB" dirty="0" smtClean="0">
                <a:latin typeface="Arial" charset="0"/>
              </a:rPr>
              <a:t> </a:t>
            </a:r>
            <a:r>
              <a:rPr lang="en-GB" dirty="0" err="1" smtClean="0">
                <a:latin typeface="Arial" charset="0"/>
              </a:rPr>
              <a:t>χρονολογία</a:t>
            </a:r>
            <a:r>
              <a:rPr lang="en-GB" dirty="0" smtClean="0">
                <a:latin typeface="Arial" charset="0"/>
              </a:rPr>
              <a:t>, </a:t>
            </a:r>
            <a:r>
              <a:rPr lang="en-GB" dirty="0" err="1" smtClean="0">
                <a:latin typeface="Arial" charset="0"/>
              </a:rPr>
              <a:t>σελίδες</a:t>
            </a:r>
            <a:r>
              <a:rPr lang="en-GB" dirty="0" smtClean="0">
                <a:latin typeface="Arial" charset="0"/>
              </a:rPr>
              <a:t>) </a:t>
            </a:r>
            <a:br>
              <a:rPr lang="en-GB" dirty="0" smtClean="0">
                <a:latin typeface="Arial" charset="0"/>
              </a:rPr>
            </a:br>
            <a:r>
              <a:rPr lang="en-GB" dirty="0" smtClean="0">
                <a:latin typeface="Arial" charset="0"/>
              </a:rPr>
              <a:t>(</a:t>
            </a:r>
            <a:r>
              <a:rPr lang="en-GB" dirty="0" err="1" smtClean="0">
                <a:latin typeface="Arial" charset="0"/>
              </a:rPr>
              <a:t>τίτλος</a:t>
            </a:r>
            <a:r>
              <a:rPr lang="en-GB" dirty="0" smtClean="0">
                <a:latin typeface="Arial" charset="0"/>
              </a:rPr>
              <a:t> </a:t>
            </a:r>
            <a:r>
              <a:rPr lang="en-GB" dirty="0" err="1" smtClean="0">
                <a:latin typeface="Arial" charset="0"/>
              </a:rPr>
              <a:t>δημοσίευσης-έντυπο</a:t>
            </a:r>
            <a:r>
              <a:rPr lang="en-GB" dirty="0" smtClean="0">
                <a:latin typeface="Arial" charset="0"/>
              </a:rPr>
              <a:t> </a:t>
            </a:r>
            <a:r>
              <a:rPr lang="en-GB" dirty="0" err="1" smtClean="0">
                <a:latin typeface="Arial" charset="0"/>
              </a:rPr>
              <a:t>χρόνος</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28</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7" name="6 - Ορθογώνιο"/>
          <p:cNvSpPr/>
          <p:nvPr/>
        </p:nvSpPr>
        <p:spPr>
          <a:xfrm>
            <a:off x="2415287" y="3198168"/>
            <a:ext cx="5186933" cy="538609"/>
          </a:xfrm>
          <a:prstGeom prst="rect">
            <a:avLst/>
          </a:prstGeom>
        </p:spPr>
        <p:txBody>
          <a:bodyPr wrap="none">
            <a:spAutoFit/>
          </a:bodyPr>
          <a:lstStyle/>
          <a:p>
            <a:r>
              <a:rPr lang="en-GB"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4) </a:t>
            </a:r>
            <a:r>
              <a:rPr lang="en-GB" sz="2900" b="1" dirty="0" err="1">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Επαγγελματική</a:t>
            </a:r>
            <a:r>
              <a:rPr lang="en-GB"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 </a:t>
            </a:r>
            <a:r>
              <a:rPr lang="en-GB" sz="2900" b="1" dirty="0" err="1">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εμπειρία</a:t>
            </a:r>
            <a:r>
              <a:rPr lang="en-GB"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 </a:t>
            </a:r>
            <a:endParaRPr lang="el-GR"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endParaRPr>
          </a:p>
        </p:txBody>
      </p:sp>
      <p:sp>
        <p:nvSpPr>
          <p:cNvPr id="8" name="7 - Ορθογώνιο"/>
          <p:cNvSpPr/>
          <p:nvPr/>
        </p:nvSpPr>
        <p:spPr>
          <a:xfrm>
            <a:off x="571472" y="4000504"/>
            <a:ext cx="7643866" cy="830997"/>
          </a:xfrm>
          <a:prstGeom prst="rect">
            <a:avLst/>
          </a:prstGeom>
        </p:spPr>
        <p:txBody>
          <a:bodyPr wrap="square">
            <a:spAutoFit/>
          </a:bodyPr>
          <a:lstStyle/>
          <a:p>
            <a:r>
              <a:rPr lang="en-GB" b="1" dirty="0" err="1" smtClean="0">
                <a:latin typeface="Arial" charset="0"/>
              </a:rPr>
              <a:t>Προηγούμενη</a:t>
            </a:r>
            <a:r>
              <a:rPr lang="en-GB" b="1" dirty="0" smtClean="0">
                <a:latin typeface="Arial" charset="0"/>
              </a:rPr>
              <a:t> </a:t>
            </a:r>
            <a:r>
              <a:rPr lang="en-GB" b="1" dirty="0" err="1" smtClean="0">
                <a:latin typeface="Arial" charset="0"/>
              </a:rPr>
              <a:t>εμπειρία</a:t>
            </a:r>
            <a:r>
              <a:rPr lang="en-GB" b="1" dirty="0" smtClean="0">
                <a:latin typeface="Arial" charset="0"/>
              </a:rPr>
              <a:t> </a:t>
            </a:r>
            <a:r>
              <a:rPr lang="en-GB" b="1" dirty="0" err="1" smtClean="0">
                <a:latin typeface="Arial" charset="0"/>
              </a:rPr>
              <a:t>του</a:t>
            </a:r>
            <a:r>
              <a:rPr lang="en-GB" b="1" dirty="0" smtClean="0">
                <a:latin typeface="Arial" charset="0"/>
              </a:rPr>
              <a:t> </a:t>
            </a:r>
            <a:r>
              <a:rPr lang="en-GB" b="1" dirty="0" err="1" smtClean="0">
                <a:latin typeface="Arial" charset="0"/>
              </a:rPr>
              <a:t>ενδιαφερόμενου</a:t>
            </a:r>
            <a:r>
              <a:rPr lang="en-GB" dirty="0" smtClean="0">
                <a:latin typeface="Arial" charset="0"/>
              </a:rPr>
              <a:t> (</a:t>
            </a:r>
            <a:r>
              <a:rPr lang="en-GB" dirty="0" err="1" smtClean="0">
                <a:latin typeface="Arial" charset="0"/>
              </a:rPr>
              <a:t>αντικείμενο</a:t>
            </a:r>
            <a:r>
              <a:rPr lang="en-GB" dirty="0" smtClean="0">
                <a:latin typeface="Arial" charset="0"/>
              </a:rPr>
              <a:t>, </a:t>
            </a:r>
            <a:r>
              <a:rPr lang="en-GB" dirty="0" err="1" smtClean="0">
                <a:latin typeface="Arial" charset="0"/>
              </a:rPr>
              <a:t>εργοδότης</a:t>
            </a:r>
            <a:r>
              <a:rPr lang="en-GB" dirty="0" smtClean="0">
                <a:latin typeface="Arial" charset="0"/>
              </a:rPr>
              <a:t>, </a:t>
            </a:r>
            <a:r>
              <a:rPr lang="en-GB" dirty="0" err="1" smtClean="0">
                <a:latin typeface="Arial" charset="0"/>
              </a:rPr>
              <a:t>τόπος</a:t>
            </a:r>
            <a:r>
              <a:rPr lang="en-GB" dirty="0" smtClean="0">
                <a:latin typeface="Arial" charset="0"/>
              </a:rPr>
              <a:t> </a:t>
            </a:r>
            <a:r>
              <a:rPr lang="en-GB" dirty="0" err="1" smtClean="0">
                <a:latin typeface="Arial" charset="0"/>
              </a:rPr>
              <a:t>χρόνος</a:t>
            </a:r>
            <a:r>
              <a:rPr lang="en-GB" dirty="0" smtClean="0">
                <a:latin typeface="Arial" charset="0"/>
              </a:rPr>
              <a:t>).</a:t>
            </a:r>
            <a:r>
              <a:rPr lang="en-GB" dirty="0" smtClean="0"/>
              <a: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sz="3200" b="1" dirty="0" smtClean="0">
                <a:latin typeface="Arial" charset="0"/>
              </a:rPr>
              <a:t>5) </a:t>
            </a:r>
            <a:r>
              <a:rPr lang="en-GB" sz="3200" b="1" dirty="0" err="1" smtClean="0">
                <a:latin typeface="Arial" charset="0"/>
              </a:rPr>
              <a:t>Γλώσσες</a:t>
            </a:r>
            <a:r>
              <a:rPr lang="en-GB" sz="3200" b="1" dirty="0" smtClean="0">
                <a:latin typeface="Arial" charset="0"/>
              </a:rPr>
              <a:t>:</a:t>
            </a:r>
            <a:r>
              <a:rPr lang="en-GB" dirty="0" smtClean="0"/>
              <a:t> </a:t>
            </a:r>
          </a:p>
        </p:txBody>
      </p:sp>
      <p:sp>
        <p:nvSpPr>
          <p:cNvPr id="28675" name="Rectangle 3"/>
          <p:cNvSpPr>
            <a:spLocks noGrp="1" noChangeArrowheads="1"/>
          </p:cNvSpPr>
          <p:nvPr>
            <p:ph type="subTitle" idx="1"/>
          </p:nvPr>
        </p:nvSpPr>
        <p:spPr>
          <a:xfrm>
            <a:off x="457200" y="1371600"/>
            <a:ext cx="8153400" cy="5181600"/>
          </a:xfrm>
        </p:spPr>
        <p:txBody>
          <a:bodyPr/>
          <a:lstStyle/>
          <a:p>
            <a:pPr algn="l" eaLnBrk="1" hangingPunct="1"/>
            <a:endParaRPr lang="el-GR" dirty="0" smtClean="0"/>
          </a:p>
          <a:p>
            <a:pPr algn="l" eaLnBrk="1" hangingPunct="1"/>
            <a:r>
              <a:rPr lang="en-GB" dirty="0" err="1" smtClean="0">
                <a:latin typeface="Arial" charset="0"/>
              </a:rPr>
              <a:t>Τίτλος</a:t>
            </a:r>
            <a:r>
              <a:rPr lang="en-GB" dirty="0" smtClean="0">
                <a:latin typeface="Arial" charset="0"/>
              </a:rPr>
              <a:t> </a:t>
            </a:r>
            <a:r>
              <a:rPr lang="en-GB" dirty="0" err="1" smtClean="0">
                <a:latin typeface="Arial" charset="0"/>
              </a:rPr>
              <a:t>πτυχίου</a:t>
            </a:r>
            <a:r>
              <a:rPr lang="en-GB" dirty="0" smtClean="0">
                <a:latin typeface="Arial" charset="0"/>
              </a:rPr>
              <a:t>, </a:t>
            </a:r>
            <a:r>
              <a:rPr lang="en-GB" dirty="0" err="1" smtClean="0">
                <a:latin typeface="Arial" charset="0"/>
              </a:rPr>
              <a:t>επίπεδο</a:t>
            </a:r>
            <a:r>
              <a:rPr lang="en-GB" dirty="0" smtClean="0">
                <a:latin typeface="Arial" charset="0"/>
              </a:rPr>
              <a:t> </a:t>
            </a:r>
            <a:r>
              <a:rPr lang="en-GB" dirty="0" err="1" smtClean="0">
                <a:latin typeface="Arial" charset="0"/>
              </a:rPr>
              <a:t>γνώσης</a:t>
            </a:r>
            <a:r>
              <a:rPr lang="en-GB" dirty="0" smtClean="0">
                <a:latin typeface="Arial" charset="0"/>
              </a:rPr>
              <a:t> (</a:t>
            </a:r>
            <a:r>
              <a:rPr lang="en-GB" dirty="0" err="1" smtClean="0">
                <a:latin typeface="Arial" charset="0"/>
              </a:rPr>
              <a:t>καλά-πολύ</a:t>
            </a:r>
            <a:r>
              <a:rPr lang="en-GB" dirty="0" smtClean="0">
                <a:latin typeface="Arial" charset="0"/>
              </a:rPr>
              <a:t> </a:t>
            </a:r>
            <a:r>
              <a:rPr lang="en-GB" dirty="0" err="1" smtClean="0">
                <a:latin typeface="Arial" charset="0"/>
              </a:rPr>
              <a:t>καλά-μέτρια</a:t>
            </a:r>
            <a:r>
              <a:rPr lang="en-GB" dirty="0" smtClean="0">
                <a:latin typeface="Arial" charset="0"/>
              </a:rPr>
              <a:t>), </a:t>
            </a:r>
            <a:r>
              <a:rPr lang="en-GB" dirty="0" err="1" smtClean="0">
                <a:latin typeface="Arial" charset="0"/>
              </a:rPr>
              <a:t>χρόνος</a:t>
            </a:r>
            <a:r>
              <a:rPr lang="en-GB" dirty="0" smtClean="0">
                <a:latin typeface="Arial" charset="0"/>
              </a:rPr>
              <a:t> </a:t>
            </a:r>
            <a:r>
              <a:rPr lang="en-GB" dirty="0" err="1" smtClean="0">
                <a:latin typeface="Arial" charset="0"/>
              </a:rPr>
              <a:t>σπουδών</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29</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6" name="5 - Ορθογώνιο"/>
          <p:cNvSpPr/>
          <p:nvPr/>
        </p:nvSpPr>
        <p:spPr>
          <a:xfrm>
            <a:off x="4572000" y="3214686"/>
            <a:ext cx="3962623" cy="538609"/>
          </a:xfrm>
          <a:prstGeom prst="rect">
            <a:avLst/>
          </a:prstGeom>
        </p:spPr>
        <p:txBody>
          <a:bodyPr wrap="none">
            <a:spAutoFit/>
          </a:bodyPr>
          <a:lstStyle/>
          <a:p>
            <a:r>
              <a:rPr lang="en-GB"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6) </a:t>
            </a:r>
            <a:r>
              <a:rPr lang="en-GB" sz="2900" b="1" dirty="0" err="1">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Πληροφορική</a:t>
            </a:r>
            <a:r>
              <a:rPr lang="en-GB"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rPr>
              <a:t> Η/Υ: </a:t>
            </a:r>
            <a:endParaRPr lang="el-GR" sz="2900" b="1" dirty="0">
              <a:solidFill>
                <a:schemeClr val="accent3">
                  <a:tint val="90000"/>
                  <a:satMod val="120000"/>
                </a:schemeClr>
              </a:solidFill>
              <a:effectLst>
                <a:outerShdw blurRad="38100" dist="25400" dir="5400000" algn="tl" rotWithShape="0">
                  <a:srgbClr val="000000">
                    <a:alpha val="43000"/>
                  </a:srgbClr>
                </a:outerShdw>
              </a:effectLst>
              <a:latin typeface="Arial" charset="0"/>
              <a:ea typeface="+mj-ea"/>
              <a:cs typeface="+mj-cs"/>
            </a:endParaRPr>
          </a:p>
        </p:txBody>
      </p:sp>
      <p:sp>
        <p:nvSpPr>
          <p:cNvPr id="7" name="6 - Ορθογώνιο"/>
          <p:cNvSpPr/>
          <p:nvPr/>
        </p:nvSpPr>
        <p:spPr>
          <a:xfrm>
            <a:off x="428596" y="4071942"/>
            <a:ext cx="7929618" cy="1372683"/>
          </a:xfrm>
          <a:prstGeom prst="rect">
            <a:avLst/>
          </a:prstGeom>
        </p:spPr>
        <p:txBody>
          <a:bodyPr wrap="square">
            <a:spAutoFit/>
          </a:bodyPr>
          <a:lstStyle/>
          <a:p>
            <a:pPr marR="45720" lvl="0" fontAlgn="auto">
              <a:spcBef>
                <a:spcPct val="20000"/>
              </a:spcBef>
              <a:spcAft>
                <a:spcPts val="0"/>
              </a:spcAft>
              <a:buClr>
                <a:srgbClr val="0BD0D9"/>
              </a:buClr>
              <a:buSzPct val="95000"/>
            </a:pPr>
            <a:r>
              <a:rPr lang="en-GB" sz="2600" dirty="0" err="1">
                <a:solidFill>
                  <a:prstClr val="white"/>
                </a:solidFill>
                <a:latin typeface="Arial" charset="0"/>
              </a:rPr>
              <a:t>Αναφορά</a:t>
            </a:r>
            <a:r>
              <a:rPr lang="en-GB" sz="2600" dirty="0">
                <a:solidFill>
                  <a:prstClr val="white"/>
                </a:solidFill>
                <a:latin typeface="Arial" charset="0"/>
              </a:rPr>
              <a:t> </a:t>
            </a:r>
            <a:r>
              <a:rPr lang="en-GB" sz="2600" dirty="0" err="1">
                <a:solidFill>
                  <a:prstClr val="white"/>
                </a:solidFill>
                <a:latin typeface="Arial" charset="0"/>
              </a:rPr>
              <a:t>αναλυτική</a:t>
            </a:r>
            <a:r>
              <a:rPr lang="en-GB" sz="2600" dirty="0">
                <a:solidFill>
                  <a:prstClr val="white"/>
                </a:solidFill>
                <a:latin typeface="Arial" charset="0"/>
              </a:rPr>
              <a:t> </a:t>
            </a:r>
            <a:r>
              <a:rPr lang="en-GB" sz="2600" dirty="0" err="1">
                <a:solidFill>
                  <a:prstClr val="white"/>
                </a:solidFill>
                <a:latin typeface="Arial" charset="0"/>
              </a:rPr>
              <a:t>πχ</a:t>
            </a:r>
            <a:r>
              <a:rPr lang="en-GB" sz="2600" dirty="0">
                <a:solidFill>
                  <a:prstClr val="white"/>
                </a:solidFill>
                <a:latin typeface="Arial" charset="0"/>
              </a:rPr>
              <a:t>. </a:t>
            </a:r>
            <a:endParaRPr lang="el-GR" sz="2600" dirty="0">
              <a:solidFill>
                <a:prstClr val="white"/>
              </a:solidFill>
              <a:latin typeface="Arial" charset="0"/>
            </a:endParaRPr>
          </a:p>
          <a:p>
            <a:pPr marR="45720" lvl="0" fontAlgn="auto">
              <a:spcBef>
                <a:spcPct val="20000"/>
              </a:spcBef>
              <a:spcAft>
                <a:spcPts val="0"/>
              </a:spcAft>
              <a:buClr>
                <a:srgbClr val="0BD0D9"/>
              </a:buClr>
              <a:buSzPct val="95000"/>
            </a:pPr>
            <a:r>
              <a:rPr lang="en-GB" sz="2600" dirty="0" err="1">
                <a:solidFill>
                  <a:prstClr val="white"/>
                </a:solidFill>
                <a:latin typeface="Arial" charset="0"/>
              </a:rPr>
              <a:t>Λειτουργικά</a:t>
            </a:r>
            <a:r>
              <a:rPr lang="en-GB" sz="2600" dirty="0">
                <a:solidFill>
                  <a:prstClr val="white"/>
                </a:solidFill>
                <a:latin typeface="Arial" charset="0"/>
              </a:rPr>
              <a:t> </a:t>
            </a:r>
            <a:r>
              <a:rPr lang="en-GB" sz="2600" dirty="0" err="1">
                <a:solidFill>
                  <a:prstClr val="white"/>
                </a:solidFill>
                <a:latin typeface="Arial" charset="0"/>
              </a:rPr>
              <a:t>συστήματα</a:t>
            </a:r>
            <a:r>
              <a:rPr lang="en-GB" sz="2600" dirty="0">
                <a:solidFill>
                  <a:prstClr val="white"/>
                </a:solidFill>
                <a:latin typeface="Arial" charset="0"/>
              </a:rPr>
              <a:t>, </a:t>
            </a:r>
            <a:r>
              <a:rPr lang="en-GB" sz="2600" dirty="0" err="1">
                <a:solidFill>
                  <a:prstClr val="white"/>
                </a:solidFill>
                <a:latin typeface="Arial" charset="0"/>
              </a:rPr>
              <a:t>Bάσεις</a:t>
            </a:r>
            <a:r>
              <a:rPr lang="en-GB" sz="2600" dirty="0">
                <a:solidFill>
                  <a:prstClr val="white"/>
                </a:solidFill>
                <a:latin typeface="Arial" charset="0"/>
              </a:rPr>
              <a:t> </a:t>
            </a:r>
            <a:r>
              <a:rPr lang="en-GB" sz="2600" dirty="0" err="1">
                <a:solidFill>
                  <a:prstClr val="white"/>
                </a:solidFill>
                <a:latin typeface="Arial" charset="0"/>
              </a:rPr>
              <a:t>δεδομένων</a:t>
            </a:r>
            <a:r>
              <a:rPr lang="en-GB" sz="2600" dirty="0">
                <a:solidFill>
                  <a:prstClr val="white"/>
                </a:solidFill>
                <a:latin typeface="Arial" charset="0"/>
              </a:rPr>
              <a:t> (Access-dbase), </a:t>
            </a:r>
            <a:r>
              <a:rPr lang="en-GB" sz="2600" dirty="0" err="1">
                <a:solidFill>
                  <a:prstClr val="white"/>
                </a:solidFill>
                <a:latin typeface="Arial" charset="0"/>
              </a:rPr>
              <a:t>επεξεργασία</a:t>
            </a:r>
            <a:r>
              <a:rPr lang="en-GB" sz="2600" dirty="0">
                <a:solidFill>
                  <a:prstClr val="white"/>
                </a:solidFill>
                <a:latin typeface="Arial" charset="0"/>
              </a:rPr>
              <a:t> </a:t>
            </a:r>
            <a:r>
              <a:rPr lang="en-GB" sz="2600" dirty="0" err="1">
                <a:solidFill>
                  <a:prstClr val="white"/>
                </a:solidFill>
                <a:latin typeface="Arial" charset="0"/>
              </a:rPr>
              <a:t>κειμένου</a:t>
            </a:r>
            <a:r>
              <a:rPr lang="en-GB" sz="2600" dirty="0">
                <a:solidFill>
                  <a:prstClr val="white"/>
                </a:solidFill>
                <a:latin typeface="Arial" charset="0"/>
              </a:rPr>
              <a:t>, </a:t>
            </a:r>
            <a:r>
              <a:rPr lang="en-GB" sz="2600" dirty="0" err="1">
                <a:solidFill>
                  <a:prstClr val="white"/>
                </a:solidFill>
                <a:latin typeface="Arial" charset="0"/>
              </a:rPr>
              <a:t>Spreadsheats</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a:xfrm>
            <a:off x="1142976" y="714356"/>
            <a:ext cx="7086600" cy="990600"/>
          </a:xfrm>
        </p:spPr>
        <p:txBody>
          <a:bodyPr>
            <a:normAutofit/>
          </a:bodyPr>
          <a:lstStyle/>
          <a:p>
            <a:pPr algn="ctr"/>
            <a:r>
              <a:rPr lang="el-GR" sz="5400" b="1" dirty="0" smtClean="0">
                <a:effectLst>
                  <a:outerShdw blurRad="38100" dist="38100" dir="2700000" algn="tl">
                    <a:srgbClr val="000000">
                      <a:alpha val="43137"/>
                    </a:srgbClr>
                  </a:outerShdw>
                </a:effectLst>
                <a:latin typeface="Tahoma" pitchFamily="34" charset="0"/>
              </a:rPr>
              <a:t>Στόχοι</a:t>
            </a:r>
            <a:endParaRPr lang="el-GR" sz="5400" b="1" dirty="0" smtClean="0">
              <a:effectLst>
                <a:outerShdw blurRad="38100" dist="38100" dir="2700000" algn="tl">
                  <a:srgbClr val="000000">
                    <a:alpha val="43137"/>
                  </a:srgbClr>
                </a:outerShdw>
              </a:effectLst>
            </a:endParaRPr>
          </a:p>
        </p:txBody>
      </p:sp>
      <p:sp>
        <p:nvSpPr>
          <p:cNvPr id="34819" name="Rectangle 1027"/>
          <p:cNvSpPr>
            <a:spLocks noGrp="1" noChangeArrowheads="1"/>
          </p:cNvSpPr>
          <p:nvPr>
            <p:ph type="body" idx="1"/>
          </p:nvPr>
        </p:nvSpPr>
        <p:spPr>
          <a:xfrm>
            <a:off x="428596" y="2214554"/>
            <a:ext cx="8229600" cy="3500462"/>
          </a:xfrm>
        </p:spPr>
        <p:txBody>
          <a:bodyPr>
            <a:normAutofit/>
          </a:bodyPr>
          <a:lstStyle/>
          <a:p>
            <a:pPr>
              <a:buNone/>
            </a:pPr>
            <a:r>
              <a:rPr lang="el-GR" sz="4000" dirty="0" smtClean="0"/>
              <a:t>Η πρόληψη ή η ελαχιστοποίηση </a:t>
            </a:r>
            <a:endParaRPr lang="el-GR" sz="4000" dirty="0" smtClean="0"/>
          </a:p>
          <a:p>
            <a:r>
              <a:rPr lang="el-GR" sz="4000" dirty="0" smtClean="0"/>
              <a:t>Της </a:t>
            </a:r>
            <a:r>
              <a:rPr lang="el-GR" sz="4000" dirty="0" smtClean="0"/>
              <a:t>ανεργίας </a:t>
            </a:r>
            <a:r>
              <a:rPr lang="el-GR" sz="4000" dirty="0" smtClean="0"/>
              <a:t>τριβής</a:t>
            </a:r>
          </a:p>
          <a:p>
            <a:r>
              <a:rPr lang="el-GR" sz="4000" dirty="0" smtClean="0"/>
              <a:t>Της </a:t>
            </a:r>
            <a:r>
              <a:rPr lang="el-GR" sz="4000" dirty="0" smtClean="0"/>
              <a:t>διαρθρωτικής </a:t>
            </a:r>
            <a:r>
              <a:rPr lang="el-GR" sz="4000" dirty="0" smtClean="0"/>
              <a:t>ανεργίας</a:t>
            </a:r>
          </a:p>
          <a:p>
            <a:pPr eaLnBrk="1" hangingPunct="1"/>
            <a:r>
              <a:rPr lang="el-GR" sz="4000" dirty="0" smtClean="0"/>
              <a:t>Της ανεργίας ανεπαρκούς ζήτησης</a:t>
            </a:r>
          </a:p>
        </p:txBody>
      </p:sp>
      <p:sp>
        <p:nvSpPr>
          <p:cNvPr id="5124" name="Rectangle 1028"/>
          <p:cNvSpPr>
            <a:spLocks noChangeArrowheads="1"/>
          </p:cNvSpPr>
          <p:nvPr/>
        </p:nvSpPr>
        <p:spPr bwMode="auto">
          <a:xfrm>
            <a:off x="1447800" y="685800"/>
            <a:ext cx="7086600" cy="990600"/>
          </a:xfrm>
          <a:prstGeom prst="rect">
            <a:avLst/>
          </a:prstGeom>
          <a:noFill/>
          <a:ln w="9525">
            <a:noFill/>
            <a:miter lim="800000"/>
            <a:headEnd/>
            <a:tailEnd/>
          </a:ln>
        </p:spPr>
        <p:txBody>
          <a:bodyPr anchor="ctr"/>
          <a:lstStyle/>
          <a:p>
            <a:pPr algn="ctr"/>
            <a:r>
              <a:rPr kumimoji="0" lang="el-GR" sz="4000" dirty="0" smtClean="0">
                <a:latin typeface="Tahoma" pitchFamily="34" charset="0"/>
              </a:rPr>
              <a:t> </a:t>
            </a:r>
            <a:endParaRPr kumimoji="0" lang="el-GR" sz="4000" dirty="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ssolve">
                                      <p:cBhvr>
                                        <p:cTn id="7" dur="500"/>
                                        <p:tgtEl>
                                          <p:spTgt spid="3481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slide(fromLeft)">
                                      <p:cBhvr>
                                        <p:cTn id="12" dur="500"/>
                                        <p:tgtEl>
                                          <p:spTgt spid="348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34819">
                                            <p:txEl>
                                              <p:pRg st="1" end="1"/>
                                            </p:txEl>
                                          </p:spTgt>
                                        </p:tgtEl>
                                        <p:attrNameLst>
                                          <p:attrName>style.visibility</p:attrName>
                                        </p:attrNameLst>
                                      </p:cBhvr>
                                      <p:to>
                                        <p:strVal val="visible"/>
                                      </p:to>
                                    </p:set>
                                    <p:animEffect transition="in" filter="slide(fromLeft)">
                                      <p:cBhvr>
                                        <p:cTn id="17" dur="500"/>
                                        <p:tgtEl>
                                          <p:spTgt spid="348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34819">
                                            <p:txEl>
                                              <p:pRg st="2" end="2"/>
                                            </p:txEl>
                                          </p:spTgt>
                                        </p:tgtEl>
                                        <p:attrNameLst>
                                          <p:attrName>style.visibility</p:attrName>
                                        </p:attrNameLst>
                                      </p:cBhvr>
                                      <p:to>
                                        <p:strVal val="visible"/>
                                      </p:to>
                                    </p:set>
                                    <p:animEffect transition="in" filter="slide(fromLeft)">
                                      <p:cBhvr>
                                        <p:cTn id="22" dur="500"/>
                                        <p:tgtEl>
                                          <p:spTgt spid="348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34819">
                                            <p:txEl>
                                              <p:pRg st="3" end="3"/>
                                            </p:txEl>
                                          </p:spTgt>
                                        </p:tgtEl>
                                        <p:attrNameLst>
                                          <p:attrName>style.visibility</p:attrName>
                                        </p:attrNameLst>
                                      </p:cBhvr>
                                      <p:to>
                                        <p:strVal val="visible"/>
                                      </p:to>
                                    </p:set>
                                    <p:animEffect transition="in" filter="slide(fromLeft)">
                                      <p:cBhvr>
                                        <p:cTn id="27" dur="500"/>
                                        <p:tgtEl>
                                          <p:spTgt spid="348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sz="3200" b="1" smtClean="0">
                <a:latin typeface="Arial" charset="0"/>
              </a:rPr>
              <a:t>7) Ενδιαφέροντα - συμμετοχή στα κοινά:</a:t>
            </a:r>
            <a:r>
              <a:rPr lang="en-GB" smtClean="0"/>
              <a:t> </a:t>
            </a:r>
          </a:p>
        </p:txBody>
      </p:sp>
      <p:sp>
        <p:nvSpPr>
          <p:cNvPr id="30723" name="Rectangle 3"/>
          <p:cNvSpPr>
            <a:spLocks noGrp="1" noChangeArrowheads="1"/>
          </p:cNvSpPr>
          <p:nvPr>
            <p:ph type="subTitle" idx="1"/>
          </p:nvPr>
        </p:nvSpPr>
        <p:spPr>
          <a:xfrm>
            <a:off x="457200" y="2057400"/>
            <a:ext cx="8153400" cy="3810000"/>
          </a:xfrm>
        </p:spPr>
        <p:txBody>
          <a:bodyPr/>
          <a:lstStyle/>
          <a:p>
            <a:pPr algn="l" eaLnBrk="1" hangingPunct="1"/>
            <a:endParaRPr lang="el-GR" smtClean="0"/>
          </a:p>
          <a:p>
            <a:pPr algn="l" eaLnBrk="1" hangingPunct="1"/>
            <a:r>
              <a:rPr lang="en-GB" smtClean="0">
                <a:latin typeface="Arial" charset="0"/>
              </a:rPr>
              <a:t>Πχ. Ενασχόληση με την μουσική ή συμμετοχή σε συλλόγους.</a:t>
            </a:r>
            <a:r>
              <a:rPr lang="en-GB" smtClean="0"/>
              <a:t> </a:t>
            </a:r>
            <a:endParaRPr lang="el-GR" smtClean="0"/>
          </a:p>
          <a:p>
            <a:pPr algn="l" eaLnBrk="1" hangingPunct="1"/>
            <a:endParaRPr lang="el-GR" smtClean="0"/>
          </a:p>
          <a:p>
            <a:pPr algn="l" eaLnBrk="1" hangingPunct="1"/>
            <a:r>
              <a:rPr lang="en-GB" u="sng" smtClean="0">
                <a:latin typeface="Arial" charset="0"/>
              </a:rPr>
              <a:t>ΣΗΜΕΙΩΣΗ: Όταν κριθεί σκόπιμο περιλαμβάνονται και άλλες πληροφορίες.</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30</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285720" y="457200"/>
            <a:ext cx="8501122" cy="900098"/>
          </a:xfrm>
        </p:spPr>
        <p:txBody>
          <a:bodyPr>
            <a:normAutofit fontScale="90000"/>
          </a:bodyPr>
          <a:lstStyle/>
          <a:p>
            <a:pPr eaLnBrk="1" hangingPunct="1"/>
            <a:r>
              <a:rPr lang="en-GB" b="1" dirty="0" smtClean="0">
                <a:solidFill>
                  <a:srgbClr val="FF0000"/>
                </a:solidFill>
                <a:latin typeface="Arial" charset="0"/>
              </a:rPr>
              <a:t>ΟΡΓΑΝΩΣΗ ΒΙΟΓΡΑΦΙΚΟΥ</a:t>
            </a:r>
            <a:r>
              <a:rPr lang="en-GB" dirty="0" smtClean="0"/>
              <a:t> </a:t>
            </a:r>
          </a:p>
        </p:txBody>
      </p:sp>
      <p:sp>
        <p:nvSpPr>
          <p:cNvPr id="31747" name="Rectangle 3"/>
          <p:cNvSpPr>
            <a:spLocks noGrp="1" noChangeArrowheads="1"/>
          </p:cNvSpPr>
          <p:nvPr>
            <p:ph type="subTitle" idx="1"/>
          </p:nvPr>
        </p:nvSpPr>
        <p:spPr>
          <a:xfrm>
            <a:off x="457200" y="1371600"/>
            <a:ext cx="8153400" cy="5181600"/>
          </a:xfrm>
        </p:spPr>
        <p:txBody>
          <a:bodyPr/>
          <a:lstStyle/>
          <a:p>
            <a:pPr algn="l" eaLnBrk="1" hangingPunct="1"/>
            <a:r>
              <a:rPr lang="en-GB" sz="2600" dirty="0" err="1" smtClean="0">
                <a:latin typeface="Arial" charset="0"/>
              </a:rPr>
              <a:t>Οι</a:t>
            </a:r>
            <a:r>
              <a:rPr lang="en-GB" sz="2600" dirty="0" smtClean="0">
                <a:latin typeface="Arial" charset="0"/>
              </a:rPr>
              <a:t> </a:t>
            </a:r>
            <a:r>
              <a:rPr lang="en-GB" sz="2600" dirty="0" err="1" smtClean="0">
                <a:latin typeface="Arial" charset="0"/>
              </a:rPr>
              <a:t>πιο</a:t>
            </a:r>
            <a:r>
              <a:rPr lang="en-GB" sz="2600" dirty="0" smtClean="0">
                <a:latin typeface="Arial" charset="0"/>
              </a:rPr>
              <a:t> </a:t>
            </a:r>
            <a:r>
              <a:rPr lang="en-GB" sz="2600" dirty="0" err="1" smtClean="0">
                <a:latin typeface="Arial" charset="0"/>
              </a:rPr>
              <a:t>συνηθισμένες</a:t>
            </a:r>
            <a:r>
              <a:rPr lang="en-GB" sz="2600" dirty="0" smtClean="0">
                <a:latin typeface="Arial" charset="0"/>
              </a:rPr>
              <a:t> </a:t>
            </a:r>
            <a:r>
              <a:rPr lang="en-GB" sz="2600" dirty="0" err="1" smtClean="0">
                <a:latin typeface="Arial" charset="0"/>
              </a:rPr>
              <a:t>μέθοδοι</a:t>
            </a:r>
            <a:r>
              <a:rPr lang="en-GB" sz="2600" dirty="0" smtClean="0">
                <a:latin typeface="Arial" charset="0"/>
              </a:rPr>
              <a:t> </a:t>
            </a:r>
            <a:r>
              <a:rPr lang="en-GB" sz="2600" dirty="0" err="1" smtClean="0">
                <a:latin typeface="Arial" charset="0"/>
              </a:rPr>
              <a:t>σύνταξης</a:t>
            </a:r>
            <a:r>
              <a:rPr lang="en-GB" sz="2600" dirty="0" smtClean="0">
                <a:latin typeface="Arial" charset="0"/>
              </a:rPr>
              <a:t> </a:t>
            </a:r>
            <a:r>
              <a:rPr lang="en-GB" sz="2600" dirty="0" err="1" smtClean="0">
                <a:latin typeface="Arial" charset="0"/>
              </a:rPr>
              <a:t>είναι</a:t>
            </a:r>
            <a:r>
              <a:rPr lang="en-GB" sz="2600" dirty="0" smtClean="0">
                <a:latin typeface="Arial" charset="0"/>
              </a:rPr>
              <a:t> 3:</a:t>
            </a:r>
            <a:endParaRPr lang="el-GR" sz="2600" dirty="0" smtClean="0">
              <a:latin typeface="Arial" charset="0"/>
            </a:endParaRPr>
          </a:p>
          <a:p>
            <a:pPr algn="l" eaLnBrk="1" hangingPunct="1"/>
            <a:endParaRPr lang="en-GB" sz="2600" dirty="0" smtClean="0"/>
          </a:p>
          <a:p>
            <a:pPr algn="l" eaLnBrk="1" hangingPunct="1">
              <a:buFontTx/>
              <a:buChar char="•"/>
            </a:pPr>
            <a:r>
              <a:rPr lang="el-GR" sz="2600" dirty="0" smtClean="0">
                <a:latin typeface="Arial" charset="0"/>
              </a:rPr>
              <a:t> </a:t>
            </a:r>
            <a:r>
              <a:rPr lang="en-GB" sz="2600" b="1" dirty="0" err="1" smtClean="0">
                <a:effectLst>
                  <a:outerShdw blurRad="38100" dist="38100" dir="2700000" algn="tl">
                    <a:srgbClr val="000000">
                      <a:alpha val="43137"/>
                    </a:srgbClr>
                  </a:outerShdw>
                </a:effectLst>
                <a:latin typeface="Arial" charset="0"/>
              </a:rPr>
              <a:t>Παρουσίαση</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κατά</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αύξουσα</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χρονολογική</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σειρά</a:t>
            </a:r>
            <a:r>
              <a:rPr lang="en-GB" sz="2600" b="1" dirty="0" smtClean="0">
                <a:effectLst>
                  <a:outerShdw blurRad="38100" dist="38100" dir="2700000" algn="tl">
                    <a:srgbClr val="000000">
                      <a:alpha val="43137"/>
                    </a:srgbClr>
                  </a:outerShdw>
                </a:effectLst>
                <a:latin typeface="Arial" charset="0"/>
              </a:rPr>
              <a:t> </a:t>
            </a:r>
            <a:r>
              <a:rPr lang="en-GB" sz="2600" dirty="0" smtClean="0">
                <a:latin typeface="Arial" charset="0"/>
              </a:rPr>
              <a:t>(</a:t>
            </a:r>
            <a:r>
              <a:rPr lang="en-GB" sz="2600" dirty="0" err="1" smtClean="0">
                <a:latin typeface="Arial" charset="0"/>
              </a:rPr>
              <a:t>πρώτος</a:t>
            </a:r>
            <a:r>
              <a:rPr lang="en-GB" sz="2600" dirty="0" smtClean="0">
                <a:latin typeface="Arial" charset="0"/>
              </a:rPr>
              <a:t> </a:t>
            </a:r>
            <a:r>
              <a:rPr lang="en-GB" sz="2600" dirty="0" err="1" smtClean="0">
                <a:latin typeface="Arial" charset="0"/>
              </a:rPr>
              <a:t>τίτλος</a:t>
            </a:r>
            <a:r>
              <a:rPr lang="en-GB" sz="2600" dirty="0" smtClean="0">
                <a:latin typeface="Arial" charset="0"/>
              </a:rPr>
              <a:t> </a:t>
            </a:r>
            <a:r>
              <a:rPr lang="en-GB" sz="2600" dirty="0" err="1" smtClean="0">
                <a:latin typeface="Arial" charset="0"/>
              </a:rPr>
              <a:t>σπουδών</a:t>
            </a:r>
            <a:r>
              <a:rPr lang="en-GB" sz="2600" dirty="0" smtClean="0">
                <a:latin typeface="Arial" charset="0"/>
              </a:rPr>
              <a:t> </a:t>
            </a:r>
            <a:r>
              <a:rPr lang="en-GB" sz="2600" dirty="0" err="1" smtClean="0">
                <a:latin typeface="Arial" charset="0"/>
              </a:rPr>
              <a:t>μετά</a:t>
            </a:r>
            <a:r>
              <a:rPr lang="en-GB" sz="2600" dirty="0" smtClean="0">
                <a:latin typeface="Arial" charset="0"/>
              </a:rPr>
              <a:t> </a:t>
            </a:r>
            <a:r>
              <a:rPr lang="en-GB" sz="2600" dirty="0" err="1" smtClean="0">
                <a:latin typeface="Arial" charset="0"/>
              </a:rPr>
              <a:t>δεύτερος</a:t>
            </a:r>
            <a:r>
              <a:rPr lang="en-GB" sz="2600" dirty="0" smtClean="0">
                <a:latin typeface="Arial" charset="0"/>
              </a:rPr>
              <a:t> </a:t>
            </a:r>
            <a:r>
              <a:rPr lang="en-GB" sz="2600" dirty="0" err="1" smtClean="0">
                <a:latin typeface="Arial" charset="0"/>
              </a:rPr>
              <a:t>κτλ</a:t>
            </a:r>
            <a:r>
              <a:rPr lang="en-GB" sz="2600" dirty="0" smtClean="0">
                <a:latin typeface="Arial" charset="0"/>
              </a:rPr>
              <a:t>.)</a:t>
            </a:r>
            <a:r>
              <a:rPr lang="en-GB" sz="2600" dirty="0" smtClean="0"/>
              <a:t> </a:t>
            </a:r>
          </a:p>
          <a:p>
            <a:pPr algn="l" eaLnBrk="1" hangingPunct="1">
              <a:buFontTx/>
              <a:buChar char="•"/>
            </a:pPr>
            <a:r>
              <a:rPr lang="el-GR" sz="2600" dirty="0" smtClean="0">
                <a:latin typeface="Arial" charset="0"/>
              </a:rPr>
              <a:t> </a:t>
            </a:r>
            <a:r>
              <a:rPr lang="en-GB" sz="2600" b="1" dirty="0" err="1" smtClean="0">
                <a:effectLst>
                  <a:outerShdw blurRad="38100" dist="38100" dir="2700000" algn="tl">
                    <a:srgbClr val="000000">
                      <a:alpha val="43137"/>
                    </a:srgbClr>
                  </a:outerShdw>
                </a:effectLst>
                <a:latin typeface="Arial" charset="0"/>
              </a:rPr>
              <a:t>Φθίνουσα</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χρονολογική</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σειρά</a:t>
            </a:r>
            <a:r>
              <a:rPr lang="en-GB" sz="2600" b="1" dirty="0" smtClean="0">
                <a:effectLst>
                  <a:outerShdw blurRad="38100" dist="38100" dir="2700000" algn="tl">
                    <a:srgbClr val="000000">
                      <a:alpha val="43137"/>
                    </a:srgbClr>
                  </a:outerShdw>
                </a:effectLst>
                <a:latin typeface="Arial" charset="0"/>
              </a:rPr>
              <a:t> </a:t>
            </a:r>
            <a:r>
              <a:rPr lang="en-GB" sz="2600" dirty="0" smtClean="0">
                <a:latin typeface="Arial" charset="0"/>
              </a:rPr>
              <a:t>(</a:t>
            </a:r>
            <a:r>
              <a:rPr lang="en-GB" sz="2600" dirty="0" err="1" smtClean="0">
                <a:latin typeface="Arial" charset="0"/>
              </a:rPr>
              <a:t>πχ</a:t>
            </a:r>
            <a:r>
              <a:rPr lang="en-GB" sz="2600" dirty="0" smtClean="0">
                <a:latin typeface="Arial" charset="0"/>
              </a:rPr>
              <a:t>. </a:t>
            </a:r>
            <a:r>
              <a:rPr lang="en-GB" sz="2600" dirty="0" err="1" smtClean="0">
                <a:latin typeface="Arial" charset="0"/>
              </a:rPr>
              <a:t>Από</a:t>
            </a:r>
            <a:r>
              <a:rPr lang="en-GB" sz="2600" dirty="0" smtClean="0">
                <a:latin typeface="Arial" charset="0"/>
              </a:rPr>
              <a:t> </a:t>
            </a:r>
            <a:r>
              <a:rPr lang="en-GB" sz="2600" dirty="0" err="1" smtClean="0">
                <a:latin typeface="Arial" charset="0"/>
              </a:rPr>
              <a:t>την</a:t>
            </a:r>
            <a:r>
              <a:rPr lang="en-GB" sz="2600" dirty="0" smtClean="0">
                <a:latin typeface="Arial" charset="0"/>
              </a:rPr>
              <a:t> </a:t>
            </a:r>
            <a:r>
              <a:rPr lang="en-GB" sz="2600" dirty="0" err="1" smtClean="0">
                <a:latin typeface="Arial" charset="0"/>
              </a:rPr>
              <a:t>πρόσφατη</a:t>
            </a:r>
            <a:r>
              <a:rPr lang="en-GB" sz="2600" dirty="0" smtClean="0">
                <a:latin typeface="Arial" charset="0"/>
              </a:rPr>
              <a:t> </a:t>
            </a:r>
            <a:r>
              <a:rPr lang="en-GB" sz="2600" dirty="0" err="1" smtClean="0">
                <a:latin typeface="Arial" charset="0"/>
              </a:rPr>
              <a:t>θέση</a:t>
            </a:r>
            <a:r>
              <a:rPr lang="en-GB" sz="2600" dirty="0" smtClean="0">
                <a:latin typeface="Arial" charset="0"/>
              </a:rPr>
              <a:t> </a:t>
            </a:r>
            <a:r>
              <a:rPr lang="en-GB" sz="2600" dirty="0" err="1" smtClean="0">
                <a:latin typeface="Arial" charset="0"/>
              </a:rPr>
              <a:t>εργασίας</a:t>
            </a:r>
            <a:r>
              <a:rPr lang="en-GB" sz="2600" dirty="0" smtClean="0">
                <a:latin typeface="Arial" charset="0"/>
              </a:rPr>
              <a:t> </a:t>
            </a:r>
            <a:r>
              <a:rPr lang="en-GB" sz="2600" dirty="0" err="1" smtClean="0">
                <a:latin typeface="Arial" charset="0"/>
              </a:rPr>
              <a:t>σε</a:t>
            </a:r>
            <a:r>
              <a:rPr lang="en-GB" sz="2600" dirty="0" smtClean="0">
                <a:latin typeface="Arial" charset="0"/>
              </a:rPr>
              <a:t> </a:t>
            </a:r>
            <a:r>
              <a:rPr lang="en-GB" sz="2600" dirty="0" err="1" smtClean="0">
                <a:latin typeface="Arial" charset="0"/>
              </a:rPr>
              <a:t>προηγούμενες</a:t>
            </a:r>
            <a:r>
              <a:rPr lang="en-GB" sz="2600" dirty="0" smtClean="0">
                <a:latin typeface="Arial" charset="0"/>
              </a:rPr>
              <a:t>)</a:t>
            </a:r>
            <a:r>
              <a:rPr lang="en-GB" sz="2600" dirty="0" smtClean="0"/>
              <a:t> </a:t>
            </a:r>
          </a:p>
          <a:p>
            <a:pPr algn="l" eaLnBrk="1" hangingPunct="1">
              <a:buFontTx/>
              <a:buChar char="•"/>
            </a:pPr>
            <a:r>
              <a:rPr lang="el-GR" sz="2600" dirty="0" smtClean="0">
                <a:latin typeface="Arial" charset="0"/>
              </a:rPr>
              <a:t> </a:t>
            </a:r>
            <a:r>
              <a:rPr lang="en-GB" sz="2600" b="1" dirty="0" err="1" smtClean="0">
                <a:effectLst>
                  <a:outerShdw blurRad="38100" dist="38100" dir="2700000" algn="tl">
                    <a:srgbClr val="000000">
                      <a:alpha val="43137"/>
                    </a:srgbClr>
                  </a:outerShdw>
                </a:effectLst>
                <a:latin typeface="Arial" charset="0"/>
              </a:rPr>
              <a:t>Λειτουργική</a:t>
            </a:r>
            <a:r>
              <a:rPr lang="en-GB" sz="2600" b="1" dirty="0" smtClean="0">
                <a:effectLst>
                  <a:outerShdw blurRad="38100" dist="38100" dir="2700000" algn="tl">
                    <a:srgbClr val="000000">
                      <a:alpha val="43137"/>
                    </a:srgbClr>
                  </a:outerShdw>
                </a:effectLst>
                <a:latin typeface="Arial" charset="0"/>
              </a:rPr>
              <a:t> </a:t>
            </a:r>
            <a:r>
              <a:rPr lang="en-GB" sz="2600" b="1" dirty="0" err="1" smtClean="0">
                <a:effectLst>
                  <a:outerShdw blurRad="38100" dist="38100" dir="2700000" algn="tl">
                    <a:srgbClr val="000000">
                      <a:alpha val="43137"/>
                    </a:srgbClr>
                  </a:outerShdw>
                </a:effectLst>
                <a:latin typeface="Arial" charset="0"/>
              </a:rPr>
              <a:t>μέθοδος</a:t>
            </a:r>
            <a:r>
              <a:rPr lang="en-GB" sz="2600" b="1" dirty="0" smtClean="0">
                <a:effectLst>
                  <a:outerShdw blurRad="38100" dist="38100" dir="2700000" algn="tl">
                    <a:srgbClr val="000000">
                      <a:alpha val="43137"/>
                    </a:srgbClr>
                  </a:outerShdw>
                </a:effectLst>
                <a:latin typeface="Arial" charset="0"/>
              </a:rPr>
              <a:t> </a:t>
            </a:r>
            <a:r>
              <a:rPr lang="en-GB" sz="2600" dirty="0" smtClean="0">
                <a:latin typeface="Arial" charset="0"/>
              </a:rPr>
              <a:t>η </a:t>
            </a:r>
            <a:r>
              <a:rPr lang="en-GB" sz="2600" dirty="0" err="1" smtClean="0">
                <a:latin typeface="Arial" charset="0"/>
              </a:rPr>
              <a:t>οποία</a:t>
            </a:r>
            <a:r>
              <a:rPr lang="en-GB" sz="2600" dirty="0" smtClean="0">
                <a:latin typeface="Arial" charset="0"/>
              </a:rPr>
              <a:t> </a:t>
            </a:r>
            <a:r>
              <a:rPr lang="en-GB" sz="2600" dirty="0" err="1" smtClean="0">
                <a:latin typeface="Arial" charset="0"/>
              </a:rPr>
              <a:t>προτείνεται</a:t>
            </a:r>
            <a:r>
              <a:rPr lang="en-GB" sz="2600" dirty="0" smtClean="0">
                <a:latin typeface="Arial" charset="0"/>
              </a:rPr>
              <a:t> </a:t>
            </a:r>
            <a:r>
              <a:rPr lang="en-GB" sz="2600" dirty="0" err="1" smtClean="0">
                <a:latin typeface="Arial" charset="0"/>
              </a:rPr>
              <a:t>σε</a:t>
            </a:r>
            <a:r>
              <a:rPr lang="en-GB" sz="2600" dirty="0" smtClean="0">
                <a:latin typeface="Arial" charset="0"/>
              </a:rPr>
              <a:t> </a:t>
            </a:r>
            <a:r>
              <a:rPr lang="en-GB" sz="2600" dirty="0" err="1" smtClean="0">
                <a:latin typeface="Arial" charset="0"/>
              </a:rPr>
              <a:t>περιπτώσεις</a:t>
            </a:r>
            <a:r>
              <a:rPr lang="en-GB" sz="2600" dirty="0" smtClean="0">
                <a:latin typeface="Arial" charset="0"/>
              </a:rPr>
              <a:t> </a:t>
            </a:r>
            <a:r>
              <a:rPr lang="en-GB" sz="2600" dirty="0" err="1" smtClean="0">
                <a:latin typeface="Arial" charset="0"/>
              </a:rPr>
              <a:t>που</a:t>
            </a:r>
            <a:r>
              <a:rPr lang="en-GB" sz="2600" dirty="0" smtClean="0">
                <a:latin typeface="Arial" charset="0"/>
              </a:rPr>
              <a:t> </a:t>
            </a:r>
            <a:r>
              <a:rPr lang="en-GB" sz="2600" dirty="0" err="1" smtClean="0">
                <a:latin typeface="Arial" charset="0"/>
              </a:rPr>
              <a:t>δεν</a:t>
            </a:r>
            <a:r>
              <a:rPr lang="en-GB" sz="2600" dirty="0" smtClean="0">
                <a:latin typeface="Arial" charset="0"/>
              </a:rPr>
              <a:t> </a:t>
            </a:r>
            <a:r>
              <a:rPr lang="en-GB" sz="2600" dirty="0" err="1" smtClean="0">
                <a:latin typeface="Arial" charset="0"/>
              </a:rPr>
              <a:t>κρίνεται</a:t>
            </a:r>
            <a:r>
              <a:rPr lang="en-GB" sz="2600" dirty="0" smtClean="0">
                <a:latin typeface="Arial" charset="0"/>
              </a:rPr>
              <a:t> </a:t>
            </a:r>
            <a:r>
              <a:rPr lang="en-GB" sz="2600" dirty="0" err="1" smtClean="0">
                <a:latin typeface="Arial" charset="0"/>
              </a:rPr>
              <a:t>σκόπιμη</a:t>
            </a:r>
            <a:r>
              <a:rPr lang="en-GB" sz="2600" dirty="0" smtClean="0">
                <a:latin typeface="Arial" charset="0"/>
              </a:rPr>
              <a:t> η </a:t>
            </a:r>
            <a:r>
              <a:rPr lang="en-GB" sz="2600" dirty="0" err="1" smtClean="0">
                <a:latin typeface="Arial" charset="0"/>
              </a:rPr>
              <a:t>χρονολογική</a:t>
            </a:r>
            <a:r>
              <a:rPr lang="en-GB" sz="2600" dirty="0" smtClean="0">
                <a:latin typeface="Arial" charset="0"/>
              </a:rPr>
              <a:t> </a:t>
            </a:r>
            <a:r>
              <a:rPr lang="en-GB" sz="2600" dirty="0" err="1" smtClean="0">
                <a:latin typeface="Arial" charset="0"/>
              </a:rPr>
              <a:t>παρουσίαση</a:t>
            </a:r>
            <a:r>
              <a:rPr lang="en-GB" sz="2600" dirty="0" smtClean="0">
                <a:latin typeface="Arial" charset="0"/>
              </a:rPr>
              <a:t> </a:t>
            </a:r>
            <a:r>
              <a:rPr lang="en-GB" sz="2600" dirty="0" err="1" smtClean="0">
                <a:latin typeface="Arial" charset="0"/>
              </a:rPr>
              <a:t>πχ</a:t>
            </a:r>
            <a:r>
              <a:rPr lang="en-GB" sz="2600" dirty="0" smtClean="0">
                <a:latin typeface="Arial" charset="0"/>
              </a:rPr>
              <a:t>. </a:t>
            </a:r>
            <a:r>
              <a:rPr lang="en-GB" sz="2600" dirty="0" err="1" smtClean="0">
                <a:latin typeface="Arial" charset="0"/>
              </a:rPr>
              <a:t>Παρουσίαση</a:t>
            </a:r>
            <a:r>
              <a:rPr lang="en-GB" sz="2600" dirty="0" smtClean="0">
                <a:latin typeface="Arial" charset="0"/>
              </a:rPr>
              <a:t> </a:t>
            </a:r>
            <a:r>
              <a:rPr lang="en-GB" sz="2600" dirty="0" err="1" smtClean="0">
                <a:latin typeface="Arial" charset="0"/>
              </a:rPr>
              <a:t>μεγάλων</a:t>
            </a:r>
            <a:r>
              <a:rPr lang="en-GB" sz="2600" dirty="0" smtClean="0">
                <a:latin typeface="Arial" charset="0"/>
              </a:rPr>
              <a:t> </a:t>
            </a:r>
            <a:r>
              <a:rPr lang="en-GB" sz="2600" dirty="0" err="1" smtClean="0">
                <a:latin typeface="Arial" charset="0"/>
              </a:rPr>
              <a:t>κενών</a:t>
            </a:r>
            <a:r>
              <a:rPr lang="en-GB" sz="2600" dirty="0" smtClean="0">
                <a:latin typeface="Arial" charset="0"/>
              </a:rPr>
              <a:t> </a:t>
            </a:r>
            <a:r>
              <a:rPr lang="en-GB" sz="2600" dirty="0" err="1" smtClean="0">
                <a:latin typeface="Arial" charset="0"/>
              </a:rPr>
              <a:t>μεταξύ</a:t>
            </a:r>
            <a:r>
              <a:rPr lang="en-GB" sz="2600" dirty="0" smtClean="0">
                <a:latin typeface="Arial" charset="0"/>
              </a:rPr>
              <a:t> </a:t>
            </a:r>
            <a:r>
              <a:rPr lang="en-GB" sz="2600" dirty="0" err="1" smtClean="0">
                <a:latin typeface="Arial" charset="0"/>
              </a:rPr>
              <a:t>εργασιών</a:t>
            </a:r>
            <a:r>
              <a:rPr lang="en-GB" sz="2600" dirty="0" smtClean="0">
                <a:latin typeface="Arial" charset="0"/>
              </a:rPr>
              <a:t>. </a:t>
            </a:r>
            <a:r>
              <a:rPr lang="en-GB" sz="2600" dirty="0" err="1" smtClean="0">
                <a:latin typeface="Arial" charset="0"/>
              </a:rPr>
              <a:t>Στην</a:t>
            </a:r>
            <a:r>
              <a:rPr lang="en-GB" sz="2600" dirty="0" smtClean="0">
                <a:latin typeface="Arial" charset="0"/>
              </a:rPr>
              <a:t> </a:t>
            </a:r>
            <a:r>
              <a:rPr lang="en-GB" sz="2600" dirty="0" err="1" smtClean="0">
                <a:latin typeface="Arial" charset="0"/>
              </a:rPr>
              <a:t>μέθοδο</a:t>
            </a:r>
            <a:r>
              <a:rPr lang="en-GB" sz="2600" dirty="0" smtClean="0">
                <a:latin typeface="Arial" charset="0"/>
              </a:rPr>
              <a:t> </a:t>
            </a:r>
            <a:r>
              <a:rPr lang="en-GB" sz="2600" dirty="0" err="1" smtClean="0">
                <a:latin typeface="Arial" charset="0"/>
              </a:rPr>
              <a:t>αυτή</a:t>
            </a:r>
            <a:r>
              <a:rPr lang="en-GB" sz="2600" dirty="0" smtClean="0">
                <a:latin typeface="Arial" charset="0"/>
              </a:rPr>
              <a:t> </a:t>
            </a:r>
            <a:r>
              <a:rPr lang="en-GB" sz="2600" dirty="0" err="1" smtClean="0">
                <a:latin typeface="Arial" charset="0"/>
              </a:rPr>
              <a:t>δίνεται</a:t>
            </a:r>
            <a:r>
              <a:rPr lang="en-GB" sz="2600" dirty="0" smtClean="0">
                <a:latin typeface="Arial" charset="0"/>
              </a:rPr>
              <a:t> </a:t>
            </a:r>
            <a:r>
              <a:rPr lang="en-GB" sz="2600" dirty="0" err="1" smtClean="0">
                <a:latin typeface="Arial" charset="0"/>
              </a:rPr>
              <a:t>το</a:t>
            </a:r>
            <a:r>
              <a:rPr lang="en-GB" sz="2600" dirty="0" smtClean="0">
                <a:latin typeface="Arial" charset="0"/>
              </a:rPr>
              <a:t> </a:t>
            </a:r>
            <a:r>
              <a:rPr lang="en-GB" sz="2600" dirty="0" err="1" smtClean="0">
                <a:latin typeface="Arial" charset="0"/>
              </a:rPr>
              <a:t>βάρος</a:t>
            </a:r>
            <a:r>
              <a:rPr lang="en-GB" sz="2600" dirty="0" smtClean="0">
                <a:latin typeface="Arial" charset="0"/>
              </a:rPr>
              <a:t> </a:t>
            </a:r>
            <a:r>
              <a:rPr lang="en-GB" sz="2600" dirty="0" err="1" smtClean="0">
                <a:latin typeface="Arial" charset="0"/>
              </a:rPr>
              <a:t>στην</a:t>
            </a:r>
            <a:r>
              <a:rPr lang="en-GB" sz="2600" dirty="0" smtClean="0">
                <a:latin typeface="Arial" charset="0"/>
              </a:rPr>
              <a:t> </a:t>
            </a:r>
            <a:r>
              <a:rPr lang="en-GB" sz="2600" dirty="0" err="1" smtClean="0">
                <a:latin typeface="Arial" charset="0"/>
              </a:rPr>
              <a:t>παρουσίαση</a:t>
            </a:r>
            <a:r>
              <a:rPr lang="en-GB" sz="2600" dirty="0" smtClean="0">
                <a:latin typeface="Arial" charset="0"/>
              </a:rPr>
              <a:t> </a:t>
            </a:r>
            <a:r>
              <a:rPr lang="en-GB" sz="2600" dirty="0" err="1" smtClean="0">
                <a:latin typeface="Arial" charset="0"/>
              </a:rPr>
              <a:t>των</a:t>
            </a:r>
            <a:r>
              <a:rPr lang="en-GB" sz="2600" dirty="0" smtClean="0">
                <a:latin typeface="Arial" charset="0"/>
              </a:rPr>
              <a:t> </a:t>
            </a:r>
            <a:r>
              <a:rPr lang="en-GB" sz="2600" dirty="0" err="1" smtClean="0">
                <a:latin typeface="Arial" charset="0"/>
              </a:rPr>
              <a:t>επαγγελματικών</a:t>
            </a:r>
            <a:r>
              <a:rPr lang="en-GB" sz="2600" dirty="0" smtClean="0">
                <a:latin typeface="Arial" charset="0"/>
              </a:rPr>
              <a:t> </a:t>
            </a:r>
            <a:r>
              <a:rPr lang="en-GB" sz="2600" dirty="0" err="1" smtClean="0">
                <a:latin typeface="Arial" charset="0"/>
              </a:rPr>
              <a:t>δραστηριοτήτων</a:t>
            </a:r>
            <a:r>
              <a:rPr lang="en-GB" sz="2600" dirty="0" smtClean="0">
                <a:latin typeface="Arial" charset="0"/>
              </a:rPr>
              <a:t>- </a:t>
            </a:r>
            <a:r>
              <a:rPr lang="en-GB" sz="2600" dirty="0" err="1" smtClean="0">
                <a:latin typeface="Arial" charset="0"/>
              </a:rPr>
              <a:t>ικανοτήτων</a:t>
            </a:r>
            <a:r>
              <a:rPr lang="en-GB" sz="2600" dirty="0" smtClean="0">
                <a:latin typeface="Arial" charset="0"/>
              </a:rPr>
              <a:t>. </a:t>
            </a:r>
            <a:endParaRPr lang="en-GB" sz="2600"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31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sz="3600" b="1" dirty="0" smtClean="0">
                <a:solidFill>
                  <a:schemeClr val="bg2">
                    <a:lumMod val="40000"/>
                    <a:lumOff val="60000"/>
                  </a:schemeClr>
                </a:solidFill>
                <a:latin typeface="Arial" charset="0"/>
              </a:rPr>
              <a:t>ΜΟΡΦΟΠΟΙΗΣΗ - ΠΑΡΟΥΣΙΑΣΗ</a:t>
            </a:r>
            <a:r>
              <a:rPr lang="en-GB" dirty="0" smtClean="0">
                <a:latin typeface="Arial" charset="0"/>
              </a:rPr>
              <a:t>  </a:t>
            </a:r>
          </a:p>
        </p:txBody>
      </p:sp>
      <p:sp>
        <p:nvSpPr>
          <p:cNvPr id="32771" name="Rectangle 3"/>
          <p:cNvSpPr>
            <a:spLocks noGrp="1" noChangeArrowheads="1"/>
          </p:cNvSpPr>
          <p:nvPr>
            <p:ph type="subTitle" idx="1"/>
          </p:nvPr>
        </p:nvSpPr>
        <p:spPr>
          <a:xfrm>
            <a:off x="457200" y="1524000"/>
            <a:ext cx="8153400" cy="4953000"/>
          </a:xfrm>
        </p:spPr>
        <p:txBody>
          <a:bodyPr/>
          <a:lstStyle/>
          <a:p>
            <a:pPr algn="l" eaLnBrk="1" hangingPunct="1">
              <a:buFontTx/>
              <a:buChar char="•"/>
            </a:pPr>
            <a:r>
              <a:rPr lang="en-GB" dirty="0" err="1" smtClean="0">
                <a:latin typeface="Arial" charset="0"/>
              </a:rPr>
              <a:t>Δακτυλογράφηση</a:t>
            </a:r>
            <a:r>
              <a:rPr lang="en-GB" dirty="0" smtClean="0">
                <a:latin typeface="Arial" charset="0"/>
              </a:rPr>
              <a:t> </a:t>
            </a:r>
            <a:r>
              <a:rPr lang="en-GB" dirty="0" err="1" smtClean="0">
                <a:latin typeface="Arial" charset="0"/>
              </a:rPr>
              <a:t>σε</a:t>
            </a:r>
            <a:r>
              <a:rPr lang="en-GB" dirty="0" smtClean="0">
                <a:latin typeface="Arial" charset="0"/>
              </a:rPr>
              <a:t> </a:t>
            </a:r>
            <a:r>
              <a:rPr lang="en-GB" dirty="0" err="1" smtClean="0">
                <a:latin typeface="Arial" charset="0"/>
              </a:rPr>
              <a:t>χαρτί</a:t>
            </a:r>
            <a:r>
              <a:rPr lang="en-GB" dirty="0" smtClean="0">
                <a:latin typeface="Arial" charset="0"/>
              </a:rPr>
              <a:t> Α4</a:t>
            </a:r>
            <a:r>
              <a:rPr lang="en-GB" dirty="0" smtClean="0"/>
              <a:t> </a:t>
            </a:r>
          </a:p>
          <a:p>
            <a:pPr algn="l" eaLnBrk="1" hangingPunct="1">
              <a:buFontTx/>
              <a:buChar char="•"/>
            </a:pPr>
            <a:r>
              <a:rPr lang="en-GB" dirty="0" err="1" smtClean="0">
                <a:latin typeface="Arial" charset="0"/>
              </a:rPr>
              <a:t>Αφήνετε</a:t>
            </a:r>
            <a:r>
              <a:rPr lang="en-GB" dirty="0" smtClean="0">
                <a:latin typeface="Arial" charset="0"/>
              </a:rPr>
              <a:t> </a:t>
            </a:r>
            <a:r>
              <a:rPr lang="en-GB" dirty="0" err="1" smtClean="0">
                <a:latin typeface="Arial" charset="0"/>
              </a:rPr>
              <a:t>ένα</a:t>
            </a:r>
            <a:r>
              <a:rPr lang="en-GB" dirty="0" smtClean="0">
                <a:latin typeface="Arial" charset="0"/>
              </a:rPr>
              <a:t> </a:t>
            </a:r>
            <a:r>
              <a:rPr lang="en-GB" dirty="0" err="1" smtClean="0">
                <a:latin typeface="Arial" charset="0"/>
              </a:rPr>
              <a:t>διπλό</a:t>
            </a:r>
            <a:r>
              <a:rPr lang="en-GB" dirty="0" smtClean="0">
                <a:latin typeface="Arial" charset="0"/>
              </a:rPr>
              <a:t> </a:t>
            </a:r>
            <a:r>
              <a:rPr lang="en-GB" dirty="0" err="1" smtClean="0">
                <a:latin typeface="Arial" charset="0"/>
              </a:rPr>
              <a:t>διάστημα</a:t>
            </a:r>
            <a:r>
              <a:rPr lang="en-GB" dirty="0" smtClean="0">
                <a:latin typeface="Arial" charset="0"/>
              </a:rPr>
              <a:t> </a:t>
            </a:r>
            <a:r>
              <a:rPr lang="en-GB" dirty="0" err="1" smtClean="0">
                <a:latin typeface="Arial" charset="0"/>
              </a:rPr>
              <a:t>στις</a:t>
            </a:r>
            <a:r>
              <a:rPr lang="el-GR" dirty="0" smtClean="0">
                <a:latin typeface="Arial" charset="0"/>
              </a:rPr>
              <a:t> </a:t>
            </a:r>
            <a:r>
              <a:rPr lang="en-GB" dirty="0" err="1" smtClean="0">
                <a:latin typeface="Arial" charset="0"/>
              </a:rPr>
              <a:t>γραμμές</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τέσσερα</a:t>
            </a:r>
            <a:r>
              <a:rPr lang="en-GB" dirty="0" smtClean="0">
                <a:latin typeface="Arial" charset="0"/>
              </a:rPr>
              <a:t> </a:t>
            </a:r>
            <a:r>
              <a:rPr lang="en-GB" dirty="0" err="1" smtClean="0">
                <a:latin typeface="Arial" charset="0"/>
              </a:rPr>
              <a:t>διαστήματα</a:t>
            </a:r>
            <a:r>
              <a:rPr lang="en-GB" dirty="0" smtClean="0">
                <a:latin typeface="Arial" charset="0"/>
              </a:rPr>
              <a:t> </a:t>
            </a:r>
            <a:r>
              <a:rPr lang="en-GB" dirty="0" err="1" smtClean="0">
                <a:latin typeface="Arial" charset="0"/>
              </a:rPr>
              <a:t>μεταξύ</a:t>
            </a:r>
            <a:r>
              <a:rPr lang="en-GB" dirty="0" smtClean="0">
                <a:latin typeface="Arial" charset="0"/>
              </a:rPr>
              <a:t> </a:t>
            </a:r>
            <a:r>
              <a:rPr lang="en-GB" dirty="0" err="1" smtClean="0">
                <a:latin typeface="Arial" charset="0"/>
              </a:rPr>
              <a:t>των</a:t>
            </a:r>
            <a:r>
              <a:rPr lang="en-GB" dirty="0" smtClean="0">
                <a:latin typeface="Arial" charset="0"/>
              </a:rPr>
              <a:t> </a:t>
            </a:r>
            <a:r>
              <a:rPr lang="en-GB" dirty="0" err="1" smtClean="0">
                <a:latin typeface="Arial" charset="0"/>
              </a:rPr>
              <a:t>παραγράφων</a:t>
            </a:r>
            <a:r>
              <a:rPr lang="en-GB" dirty="0" smtClean="0">
                <a:latin typeface="Arial" charset="0"/>
              </a:rPr>
              <a:t>. </a:t>
            </a:r>
            <a:endParaRPr lang="en-GB" dirty="0" smtClean="0"/>
          </a:p>
          <a:p>
            <a:pPr algn="l" eaLnBrk="1" hangingPunct="1">
              <a:buFontTx/>
              <a:buChar char="•"/>
            </a:pPr>
            <a:r>
              <a:rPr lang="en-GB" dirty="0" err="1" smtClean="0">
                <a:latin typeface="Arial" charset="0"/>
              </a:rPr>
              <a:t>Μικρές</a:t>
            </a:r>
            <a:r>
              <a:rPr lang="en-GB" dirty="0" smtClean="0">
                <a:latin typeface="Arial" charset="0"/>
              </a:rPr>
              <a:t> - </a:t>
            </a:r>
            <a:r>
              <a:rPr lang="en-GB" dirty="0" err="1" smtClean="0">
                <a:latin typeface="Arial" charset="0"/>
              </a:rPr>
              <a:t>περιεκτικές</a:t>
            </a:r>
            <a:r>
              <a:rPr lang="en-GB" dirty="0" smtClean="0">
                <a:latin typeface="Arial" charset="0"/>
              </a:rPr>
              <a:t> </a:t>
            </a:r>
            <a:r>
              <a:rPr lang="en-GB" dirty="0" err="1" smtClean="0">
                <a:latin typeface="Arial" charset="0"/>
              </a:rPr>
              <a:t>προτάσεις</a:t>
            </a:r>
            <a:r>
              <a:rPr lang="en-GB" dirty="0" smtClean="0">
                <a:latin typeface="Arial" charset="0"/>
              </a:rPr>
              <a:t> </a:t>
            </a:r>
            <a:r>
              <a:rPr lang="en-GB" dirty="0" err="1" smtClean="0">
                <a:latin typeface="Arial" charset="0"/>
              </a:rPr>
              <a:t>μέχρι</a:t>
            </a:r>
            <a:r>
              <a:rPr lang="en-GB" dirty="0" smtClean="0">
                <a:latin typeface="Arial" charset="0"/>
              </a:rPr>
              <a:t> 5 </a:t>
            </a:r>
            <a:r>
              <a:rPr lang="en-GB" dirty="0" err="1" smtClean="0">
                <a:latin typeface="Arial" charset="0"/>
              </a:rPr>
              <a:t>σειρές</a:t>
            </a:r>
            <a:r>
              <a:rPr lang="en-GB" dirty="0" smtClean="0"/>
              <a:t> </a:t>
            </a:r>
          </a:p>
          <a:p>
            <a:pPr algn="l" eaLnBrk="1" hangingPunct="1">
              <a:buFontTx/>
              <a:buChar char="•"/>
            </a:pPr>
            <a:r>
              <a:rPr lang="en-GB" dirty="0" err="1" smtClean="0">
                <a:latin typeface="Arial" charset="0"/>
              </a:rPr>
              <a:t>Συντακτικός</a:t>
            </a:r>
            <a:r>
              <a:rPr lang="en-GB" dirty="0" smtClean="0">
                <a:latin typeface="Arial" charset="0"/>
              </a:rPr>
              <a:t>- </a:t>
            </a:r>
            <a:r>
              <a:rPr lang="en-GB" dirty="0" err="1" smtClean="0">
                <a:latin typeface="Arial" charset="0"/>
              </a:rPr>
              <a:t>ορθογραφικός</a:t>
            </a:r>
            <a:r>
              <a:rPr lang="en-GB" dirty="0" smtClean="0">
                <a:latin typeface="Arial" charset="0"/>
              </a:rPr>
              <a:t> </a:t>
            </a:r>
            <a:r>
              <a:rPr lang="en-GB" dirty="0" err="1" smtClean="0">
                <a:latin typeface="Arial" charset="0"/>
              </a:rPr>
              <a:t>έλεγχος</a:t>
            </a:r>
            <a:r>
              <a:rPr lang="en-GB" dirty="0" smtClean="0"/>
              <a:t> </a:t>
            </a:r>
          </a:p>
          <a:p>
            <a:pPr algn="l" eaLnBrk="1" hangingPunct="1">
              <a:buFontTx/>
              <a:buChar char="•"/>
            </a:pPr>
            <a:r>
              <a:rPr lang="en-GB" dirty="0" err="1" smtClean="0">
                <a:latin typeface="Arial" charset="0"/>
              </a:rPr>
              <a:t>Κατά</a:t>
            </a:r>
            <a:r>
              <a:rPr lang="en-GB" dirty="0" smtClean="0">
                <a:latin typeface="Arial" charset="0"/>
              </a:rPr>
              <a:t> </a:t>
            </a:r>
            <a:r>
              <a:rPr lang="en-GB" dirty="0" err="1" smtClean="0">
                <a:latin typeface="Arial" charset="0"/>
              </a:rPr>
              <a:t>προτίμηση</a:t>
            </a:r>
            <a:r>
              <a:rPr lang="en-GB" dirty="0" smtClean="0">
                <a:latin typeface="Arial" charset="0"/>
              </a:rPr>
              <a:t> </a:t>
            </a:r>
            <a:r>
              <a:rPr lang="en-GB" dirty="0" err="1" smtClean="0">
                <a:latin typeface="Arial" charset="0"/>
              </a:rPr>
              <a:t>μέχρι</a:t>
            </a:r>
            <a:r>
              <a:rPr lang="en-GB" dirty="0" smtClean="0">
                <a:latin typeface="Arial" charset="0"/>
              </a:rPr>
              <a:t> 2 </a:t>
            </a:r>
            <a:r>
              <a:rPr lang="en-GB" dirty="0" err="1" smtClean="0">
                <a:latin typeface="Arial" charset="0"/>
              </a:rPr>
              <a:t>σελίδες</a:t>
            </a:r>
            <a:r>
              <a:rPr lang="en-GB" dirty="0" smtClean="0">
                <a:latin typeface="Arial" charset="0"/>
              </a:rPr>
              <a:t>.</a:t>
            </a:r>
            <a:r>
              <a:rPr lang="en-GB" dirty="0" smtClean="0"/>
              <a:t> </a:t>
            </a:r>
          </a:p>
          <a:p>
            <a:pPr algn="l" eaLnBrk="1" hangingPunct="1"/>
            <a:endParaRPr lang="en-GB"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32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428604"/>
            <a:ext cx="8229600" cy="438896"/>
          </a:xfrm>
        </p:spPr>
        <p:txBody>
          <a:bodyPr>
            <a:normAutofit fontScale="90000"/>
          </a:bodyPr>
          <a:lstStyle/>
          <a:p>
            <a:r>
              <a:rPr lang="el-GR" sz="3600" b="1" dirty="0" smtClean="0"/>
              <a:t>ΥΠΟΔΕΙΓΜΑ ΒΙΟΓΡΑΦΙΚΟΥ ΣΗΜΕΙΩΜΑΤΟΣ</a:t>
            </a:r>
            <a:endParaRPr lang="el-GR" sz="3600" b="1" dirty="0"/>
          </a:p>
        </p:txBody>
      </p:sp>
      <p:sp>
        <p:nvSpPr>
          <p:cNvPr id="3" name="2 - Θέση περιεχομένου"/>
          <p:cNvSpPr>
            <a:spLocks noGrp="1"/>
          </p:cNvSpPr>
          <p:nvPr>
            <p:ph idx="1"/>
          </p:nvPr>
        </p:nvSpPr>
        <p:spPr>
          <a:xfrm>
            <a:off x="357158" y="928670"/>
            <a:ext cx="8229600" cy="5072098"/>
          </a:xfrm>
        </p:spPr>
        <p:txBody>
          <a:bodyPr numCol="2">
            <a:normAutofit fontScale="25000" lnSpcReduction="20000"/>
          </a:bodyPr>
          <a:lstStyle/>
          <a:p>
            <a:r>
              <a:rPr lang="el-GR" sz="7200" b="1" dirty="0" smtClean="0">
                <a:effectLst>
                  <a:outerShdw blurRad="38100" dist="38100" dir="2700000" algn="tl">
                    <a:srgbClr val="000000">
                      <a:alpha val="43137"/>
                    </a:srgbClr>
                  </a:outerShdw>
                </a:effectLst>
              </a:rPr>
              <a:t>ΠΡΟΣΩΠΙΚΕΣ ΠΛΗΡΟΦΟΡΙΕΣ</a:t>
            </a:r>
          </a:p>
          <a:p>
            <a:r>
              <a:rPr lang="el-GR" sz="5500" b="1" dirty="0" smtClean="0"/>
              <a:t>Ονοματεπώνυμο </a:t>
            </a:r>
            <a:r>
              <a:rPr lang="el-GR" sz="5500" dirty="0" smtClean="0"/>
              <a:t> [</a:t>
            </a:r>
            <a:r>
              <a:rPr lang="el-GR" sz="5500" dirty="0" smtClean="0"/>
              <a:t>Επώνυμο, Όνομα]</a:t>
            </a:r>
          </a:p>
          <a:p>
            <a:r>
              <a:rPr lang="el-GR" sz="5500" b="1" dirty="0" smtClean="0"/>
              <a:t>Διεύθυνση </a:t>
            </a:r>
            <a:r>
              <a:rPr lang="el-GR" sz="5500" dirty="0" smtClean="0"/>
              <a:t>[</a:t>
            </a:r>
            <a:r>
              <a:rPr lang="el-GR" sz="5500" dirty="0" err="1" smtClean="0"/>
              <a:t>αριθμ</a:t>
            </a:r>
            <a:r>
              <a:rPr lang="el-GR" sz="5500" dirty="0" smtClean="0"/>
              <a:t>., οδός, ταχυδρομικός κώδικας, </a:t>
            </a:r>
            <a:r>
              <a:rPr lang="el-GR" sz="5500" dirty="0" smtClean="0"/>
              <a:t>     .                   πόλη</a:t>
            </a:r>
            <a:r>
              <a:rPr lang="el-GR" sz="5500" dirty="0" smtClean="0"/>
              <a:t>, χώρα]</a:t>
            </a:r>
          </a:p>
          <a:p>
            <a:r>
              <a:rPr lang="el-GR" sz="5500" dirty="0" smtClean="0"/>
              <a:t>Τηλέφωνο</a:t>
            </a:r>
            <a:endParaRPr lang="el-GR" sz="5500" dirty="0" smtClean="0"/>
          </a:p>
          <a:p>
            <a:r>
              <a:rPr lang="en-US" sz="5500" dirty="0" smtClean="0"/>
              <a:t>Fax</a:t>
            </a:r>
            <a:endParaRPr lang="el-GR" sz="5500" dirty="0" smtClean="0"/>
          </a:p>
          <a:p>
            <a:r>
              <a:rPr lang="el-GR" sz="5500" dirty="0" smtClean="0"/>
              <a:t>Ηλεκτρονικό ταχυδρομείο </a:t>
            </a:r>
          </a:p>
          <a:p>
            <a:r>
              <a:rPr lang="el-GR" sz="5500" dirty="0" smtClean="0"/>
              <a:t>Υπηκοότητα </a:t>
            </a:r>
          </a:p>
          <a:p>
            <a:r>
              <a:rPr lang="el-GR" sz="5500" dirty="0" smtClean="0"/>
              <a:t> </a:t>
            </a:r>
            <a:r>
              <a:rPr lang="el-GR" sz="5500" dirty="0" smtClean="0"/>
              <a:t>Ημερομηνία </a:t>
            </a:r>
            <a:r>
              <a:rPr lang="el-GR" sz="5500" dirty="0" smtClean="0"/>
              <a:t>γέννησης  </a:t>
            </a:r>
          </a:p>
          <a:p>
            <a:r>
              <a:rPr lang="el-GR" sz="5500" dirty="0" smtClean="0"/>
              <a:t>    </a:t>
            </a:r>
          </a:p>
          <a:p>
            <a:r>
              <a:rPr lang="el-GR" sz="7200" b="1" dirty="0" smtClean="0">
                <a:effectLst>
                  <a:outerShdw blurRad="38100" dist="38100" dir="2700000" algn="tl">
                    <a:srgbClr val="000000">
                      <a:alpha val="43137"/>
                    </a:srgbClr>
                  </a:outerShdw>
                </a:effectLst>
              </a:rPr>
              <a:t>ΕΠΑΓΓΕΛΜΑΤΙΚΗ ΠΕΙΡΑ</a:t>
            </a:r>
            <a:endParaRPr lang="el-GR" sz="7200" dirty="0" smtClean="0">
              <a:effectLst>
                <a:outerShdw blurRad="38100" dist="38100" dir="2700000" algn="tl">
                  <a:srgbClr val="000000">
                    <a:alpha val="43137"/>
                  </a:srgbClr>
                </a:outerShdw>
              </a:effectLst>
            </a:endParaRPr>
          </a:p>
          <a:p>
            <a:pPr lvl="0"/>
            <a:r>
              <a:rPr lang="el-GR" sz="5500" b="1" dirty="0" smtClean="0"/>
              <a:t>Ημερομηνίες (από – έως)</a:t>
            </a:r>
            <a:endParaRPr lang="el-GR" sz="5500" dirty="0" smtClean="0"/>
          </a:p>
          <a:p>
            <a:pPr lvl="0"/>
            <a:r>
              <a:rPr lang="el-GR" sz="5500" b="1" dirty="0" smtClean="0"/>
              <a:t>Επωνυμία και διεύθυνση του εργοδότη</a:t>
            </a:r>
            <a:endParaRPr lang="el-GR" sz="5500" dirty="0" smtClean="0"/>
          </a:p>
          <a:p>
            <a:pPr lvl="0"/>
            <a:r>
              <a:rPr lang="el-GR" sz="5500" b="1" dirty="0" smtClean="0"/>
              <a:t>Είδος της επιχείρησης ή του κλάδου </a:t>
            </a:r>
            <a:endParaRPr lang="el-GR" sz="5500" dirty="0" smtClean="0"/>
          </a:p>
          <a:p>
            <a:pPr lvl="0"/>
            <a:r>
              <a:rPr lang="el-GR" sz="5500" b="1" dirty="0" smtClean="0"/>
              <a:t>Απασχόληση ή θέση που κατείχατε </a:t>
            </a:r>
            <a:endParaRPr lang="el-GR" sz="5500" dirty="0" smtClean="0"/>
          </a:p>
          <a:p>
            <a:pPr lvl="0"/>
            <a:r>
              <a:rPr lang="el-GR" sz="5500" b="1" dirty="0" smtClean="0"/>
              <a:t>Κύριες δραστηριότητες και αρμοδιότητες</a:t>
            </a:r>
            <a:endParaRPr lang="el-GR" sz="5500" dirty="0" smtClean="0"/>
          </a:p>
          <a:p>
            <a:r>
              <a:rPr lang="el-GR" sz="5500" dirty="0" smtClean="0"/>
              <a:t> </a:t>
            </a:r>
            <a:r>
              <a:rPr lang="el-GR" sz="5500" dirty="0" smtClean="0"/>
              <a:t>[</a:t>
            </a:r>
            <a:r>
              <a:rPr lang="el-GR" sz="5500" dirty="0" smtClean="0"/>
              <a:t>Αρχίστε με την πιο πρόσφατη και προσθέστε πληροφορίες χωριστά για κάθε θέση που κατείχατε]</a:t>
            </a:r>
          </a:p>
          <a:p>
            <a:r>
              <a:rPr lang="el-GR" sz="5500" b="1" dirty="0" smtClean="0"/>
              <a:t>   </a:t>
            </a:r>
            <a:endParaRPr lang="el-GR" sz="5500" b="1" dirty="0" smtClean="0"/>
          </a:p>
          <a:p>
            <a:r>
              <a:rPr lang="el-GR" sz="5500" b="1" dirty="0" smtClean="0"/>
              <a:t> </a:t>
            </a:r>
            <a:r>
              <a:rPr lang="el-GR" sz="7200" b="1" dirty="0" smtClean="0">
                <a:effectLst>
                  <a:outerShdw blurRad="38100" dist="38100" dir="2700000" algn="tl">
                    <a:srgbClr val="000000">
                      <a:alpha val="43137"/>
                    </a:srgbClr>
                  </a:outerShdw>
                </a:effectLst>
              </a:rPr>
              <a:t>ΕΚΠΑΙΔΕΥΣΗ ΚΑΙ ΚΑΤΑΡΤΙΣΗ </a:t>
            </a:r>
            <a:endParaRPr lang="el-GR" sz="7200" dirty="0" smtClean="0">
              <a:effectLst>
                <a:outerShdw blurRad="38100" dist="38100" dir="2700000" algn="tl">
                  <a:srgbClr val="000000">
                    <a:alpha val="43137"/>
                  </a:srgbClr>
                </a:outerShdw>
              </a:effectLst>
            </a:endParaRPr>
          </a:p>
          <a:p>
            <a:pPr lvl="0"/>
            <a:r>
              <a:rPr lang="el-GR" sz="5500" b="1" dirty="0" smtClean="0"/>
              <a:t>Ημερομηνίες (από – έως)</a:t>
            </a:r>
            <a:endParaRPr lang="el-GR" sz="5500" dirty="0" smtClean="0"/>
          </a:p>
          <a:p>
            <a:pPr lvl="0"/>
            <a:r>
              <a:rPr lang="el-GR" sz="5500" b="1" dirty="0" smtClean="0"/>
              <a:t>Επωνυμία και είδος του οργανισμού που παρείχε την εκπαίδευση ή κατάρτιση </a:t>
            </a:r>
            <a:endParaRPr lang="el-GR" sz="5500" dirty="0" smtClean="0"/>
          </a:p>
          <a:p>
            <a:pPr lvl="0"/>
            <a:r>
              <a:rPr lang="el-GR" sz="5500" b="1" dirty="0" smtClean="0"/>
              <a:t>Κύρια θέματα/επαγγελματικές δεξιότητες </a:t>
            </a:r>
            <a:endParaRPr lang="el-GR" sz="5500" dirty="0" smtClean="0"/>
          </a:p>
          <a:p>
            <a:pPr lvl="0"/>
            <a:r>
              <a:rPr lang="el-GR" sz="5500" b="1" dirty="0" smtClean="0"/>
              <a:t>Τίτλος </a:t>
            </a:r>
            <a:endParaRPr lang="el-GR" sz="5500" b="1" dirty="0" smtClean="0"/>
          </a:p>
          <a:p>
            <a:pPr lvl="0"/>
            <a:endParaRPr lang="el-GR" sz="5500" b="1" dirty="0" smtClean="0"/>
          </a:p>
          <a:p>
            <a:pPr lvl="0"/>
            <a:endParaRPr lang="el-GR" sz="5500" b="1" dirty="0" smtClean="0"/>
          </a:p>
          <a:p>
            <a:pPr lvl="0"/>
            <a:endParaRPr lang="el-GR" sz="5500" dirty="0" smtClean="0"/>
          </a:p>
          <a:p>
            <a:pPr lvl="0"/>
            <a:r>
              <a:rPr lang="el-GR" sz="5500" b="1" dirty="0" smtClean="0"/>
              <a:t>Επίπεδο κατάρτισης με βάση την εθνική ταξινόμηση (εφόσον ισχύει)</a:t>
            </a:r>
            <a:endParaRPr lang="el-GR" sz="5500" dirty="0" smtClean="0"/>
          </a:p>
          <a:p>
            <a:r>
              <a:rPr lang="el-GR" sz="5500" b="1" dirty="0" smtClean="0"/>
              <a:t> </a:t>
            </a:r>
            <a:r>
              <a:rPr lang="el-GR" sz="5500" b="1" dirty="0" smtClean="0"/>
              <a:t>[</a:t>
            </a:r>
            <a:r>
              <a:rPr lang="el-GR" sz="5500" dirty="0" smtClean="0"/>
              <a:t>Αρχίστε με την πιο πρόσφατη και παραθέστε πληροφορίες για κάθε κύκλο σπουδών που ολοκληρώσατε]</a:t>
            </a:r>
          </a:p>
          <a:p>
            <a:endParaRPr lang="el-GR" sz="5500" b="1" dirty="0" smtClean="0"/>
          </a:p>
          <a:p>
            <a:r>
              <a:rPr lang="el-GR" sz="7200" b="1" dirty="0" smtClean="0">
                <a:effectLst>
                  <a:outerShdw blurRad="38100" dist="38100" dir="2700000" algn="tl">
                    <a:srgbClr val="000000">
                      <a:alpha val="43137"/>
                    </a:srgbClr>
                  </a:outerShdw>
                </a:effectLst>
              </a:rPr>
              <a:t>ΑΤΟΜΙΚΕΣ </a:t>
            </a:r>
            <a:r>
              <a:rPr lang="el-GR" sz="7200" b="1" dirty="0" smtClean="0">
                <a:effectLst>
                  <a:outerShdw blurRad="38100" dist="38100" dir="2700000" algn="tl">
                    <a:srgbClr val="000000">
                      <a:alpha val="43137"/>
                    </a:srgbClr>
                  </a:outerShdw>
                </a:effectLst>
              </a:rPr>
              <a:t>ΔΕΞΙΟΤΗΤΕΣ ΚΑΙ ΙΚΑΝΟΤΗΤΕΣ</a:t>
            </a:r>
            <a:endParaRPr lang="el-GR" sz="7200" dirty="0" smtClean="0">
              <a:effectLst>
                <a:outerShdw blurRad="38100" dist="38100" dir="2700000" algn="tl">
                  <a:srgbClr val="000000">
                    <a:alpha val="43137"/>
                  </a:srgbClr>
                </a:outerShdw>
              </a:effectLst>
            </a:endParaRPr>
          </a:p>
          <a:p>
            <a:r>
              <a:rPr lang="el-GR" sz="5500" dirty="0" smtClean="0"/>
              <a:t>Οι οποίες αποκτήθηκαν κατά τη διάρκεια του προσωπικού και επαγγελματικού </a:t>
            </a:r>
            <a:r>
              <a:rPr lang="el-GR" sz="5500" dirty="0" err="1" smtClean="0"/>
              <a:t>βίου</a:t>
            </a:r>
            <a:r>
              <a:rPr lang="el-GR" sz="5500" dirty="0" err="1" smtClean="0">
                <a:sym typeface="Wingdings 2"/>
              </a:rPr>
              <a:t></a:t>
            </a:r>
            <a:r>
              <a:rPr lang="el-GR" sz="5500" dirty="0" smtClean="0"/>
              <a:t> </a:t>
            </a:r>
            <a:endParaRPr lang="el-GR" sz="5500" dirty="0" smtClean="0"/>
          </a:p>
          <a:p>
            <a:r>
              <a:rPr lang="el-GR" sz="5500" dirty="0" smtClean="0"/>
              <a:t>δεν </a:t>
            </a:r>
            <a:r>
              <a:rPr lang="el-GR" sz="5500" dirty="0" smtClean="0"/>
              <a:t>είναι απαραίτητο να τεκμαίρονται με επίσημα πιστοποιητικά και διπλώματα </a:t>
            </a:r>
          </a:p>
          <a:p>
            <a:endParaRPr lang="el-GR" sz="5500" b="1" dirty="0" smtClean="0"/>
          </a:p>
          <a:p>
            <a:r>
              <a:rPr lang="el-GR" sz="5500" b="1" dirty="0" smtClean="0"/>
              <a:t>ΜΗΤΡΙΚΗ </a:t>
            </a:r>
            <a:r>
              <a:rPr lang="el-GR" sz="5500" b="1" dirty="0" smtClean="0"/>
              <a:t>ΓΛΩΣΣΑ</a:t>
            </a:r>
            <a:endParaRPr lang="el-GR" sz="5500" dirty="0" smtClean="0"/>
          </a:p>
          <a:p>
            <a:r>
              <a:rPr lang="el-GR" sz="5500" b="1" dirty="0" smtClean="0"/>
              <a:t>[Αναφέρετε τη μητρική γλώσσα]</a:t>
            </a:r>
            <a:endParaRPr lang="el-GR" sz="5500" dirty="0" smtClean="0"/>
          </a:p>
          <a:p>
            <a:r>
              <a:rPr lang="el-GR" sz="5500" dirty="0" smtClean="0"/>
              <a:t> </a:t>
            </a:r>
            <a:r>
              <a:rPr lang="el-GR" sz="5500" b="1" dirty="0" smtClean="0"/>
              <a:t>ΑΛΛΕΣ </a:t>
            </a:r>
            <a:r>
              <a:rPr lang="el-GR" sz="5500" b="1" dirty="0" smtClean="0"/>
              <a:t>ΓΛΩΣΣΕΣ [Αναφέρετε την γλώσσα]</a:t>
            </a:r>
            <a:endParaRPr lang="el-GR" sz="5500" dirty="0" smtClean="0"/>
          </a:p>
          <a:p>
            <a:pPr lvl="0"/>
            <a:r>
              <a:rPr lang="el-GR" sz="5500" b="1" dirty="0" smtClean="0"/>
              <a:t>Ικανότητα ανάγνωσης </a:t>
            </a:r>
            <a:endParaRPr lang="el-GR" sz="5500" dirty="0" smtClean="0"/>
          </a:p>
          <a:p>
            <a:pPr lvl="0"/>
            <a:r>
              <a:rPr lang="el-GR" sz="5500" b="1" dirty="0" smtClean="0"/>
              <a:t>Ικανότητα γραφής </a:t>
            </a:r>
            <a:endParaRPr lang="el-GR" sz="5500" dirty="0" smtClean="0"/>
          </a:p>
          <a:p>
            <a:pPr lvl="0"/>
            <a:r>
              <a:rPr lang="el-GR" sz="5500" b="1" dirty="0" smtClean="0"/>
              <a:t>Ικανότητα ομιλίας </a:t>
            </a:r>
            <a:endParaRPr lang="el-GR" sz="5500" dirty="0" smtClean="0"/>
          </a:p>
          <a:p>
            <a:r>
              <a:rPr lang="el-GR" sz="5500" dirty="0" smtClean="0"/>
              <a:t> </a:t>
            </a:r>
            <a:r>
              <a:rPr lang="el-GR" sz="5500" b="1" dirty="0" smtClean="0"/>
              <a:t>[</a:t>
            </a:r>
            <a:r>
              <a:rPr lang="el-GR" sz="5500" b="1" dirty="0" smtClean="0"/>
              <a:t>αναφέρετε το αντίστοιχο επίπεδο : εξαιρετικό, καλό, βασικό]</a:t>
            </a:r>
            <a:endParaRPr lang="el-GR" sz="5500" dirty="0" smtClean="0"/>
          </a:p>
          <a:p>
            <a:r>
              <a:rPr lang="el-GR" sz="5500" dirty="0" smtClean="0"/>
              <a:t> </a:t>
            </a:r>
          </a:p>
          <a:p>
            <a:r>
              <a:rPr lang="el-GR" sz="5500" dirty="0" smtClean="0"/>
              <a:t> </a:t>
            </a:r>
          </a:p>
          <a:p>
            <a:r>
              <a:rPr lang="el-GR" dirty="0" smtClean="0"/>
              <a:t> </a:t>
            </a:r>
          </a:p>
          <a:p>
            <a:endParaRPr lang="el-GR" dirty="0"/>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33</a:t>
            </a:fld>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71480"/>
            <a:ext cx="8229600" cy="561228"/>
          </a:xfrm>
        </p:spPr>
        <p:txBody>
          <a:bodyPr>
            <a:normAutofit fontScale="90000"/>
          </a:bodyPr>
          <a:lstStyle/>
          <a:p>
            <a:r>
              <a:rPr lang="el-GR" sz="3600" b="1" dirty="0" smtClean="0">
                <a:solidFill>
                  <a:srgbClr val="04617B"/>
                </a:solidFill>
              </a:rPr>
              <a:t>ΥΠΟΔΕΙΓΜΑ ΒΙΟΓΡΑΦΙΚΟΥ </a:t>
            </a:r>
            <a:r>
              <a:rPr lang="el-GR" sz="3600" b="1" dirty="0" smtClean="0">
                <a:solidFill>
                  <a:srgbClr val="04617B"/>
                </a:solidFill>
              </a:rPr>
              <a:t>ΣΗΜΕΙΩΜΑΤΟΣ </a:t>
            </a:r>
            <a:r>
              <a:rPr lang="el-GR" sz="1300" b="1" dirty="0" smtClean="0">
                <a:solidFill>
                  <a:srgbClr val="04617B"/>
                </a:solidFill>
              </a:rPr>
              <a:t>συνέχεια</a:t>
            </a:r>
            <a:endParaRPr lang="el-GR" sz="1300" dirty="0"/>
          </a:p>
        </p:txBody>
      </p:sp>
      <p:sp>
        <p:nvSpPr>
          <p:cNvPr id="3" name="2 - Θέση περιεχομένου"/>
          <p:cNvSpPr>
            <a:spLocks noGrp="1"/>
          </p:cNvSpPr>
          <p:nvPr>
            <p:ph idx="1"/>
          </p:nvPr>
        </p:nvSpPr>
        <p:spPr>
          <a:xfrm>
            <a:off x="457200" y="1285860"/>
            <a:ext cx="8229600" cy="5038740"/>
          </a:xfrm>
        </p:spPr>
        <p:txBody>
          <a:bodyPr>
            <a:normAutofit fontScale="47500" lnSpcReduction="20000"/>
          </a:bodyPr>
          <a:lstStyle/>
          <a:p>
            <a:r>
              <a:rPr lang="el-GR" sz="3400" b="1" dirty="0" smtClean="0">
                <a:effectLst>
                  <a:outerShdw blurRad="38100" dist="38100" dir="2700000" algn="tl">
                    <a:srgbClr val="000000">
                      <a:alpha val="43137"/>
                    </a:srgbClr>
                  </a:outerShdw>
                </a:effectLst>
              </a:rPr>
              <a:t>ΚΟΙΝΩΝΙΚΕΣ ΔΕΞΙΟΤΗΤΕΣ ΚΑΙ ΙΚΑΝΟΤΗΤΕΣ </a:t>
            </a:r>
            <a:endParaRPr lang="el-GR" sz="3400" dirty="0" smtClean="0">
              <a:effectLst>
                <a:outerShdw blurRad="38100" dist="38100" dir="2700000" algn="tl">
                  <a:srgbClr val="000000">
                    <a:alpha val="43137"/>
                  </a:srgbClr>
                </a:outerShdw>
              </a:effectLst>
            </a:endParaRPr>
          </a:p>
          <a:p>
            <a:r>
              <a:rPr lang="el-GR" sz="2800" b="1" dirty="0" smtClean="0"/>
              <a:t>Διαβίωση και εργασία σε πολυπολιτισμικό περιβάλλον, σε θέσεις όπου η επικοινωνία είναι σημαντική και σε καταστάσεις που απαιτούν ομαδική εργασία (πχ. πολιτιστικές και αθλητικές δραστηριότητες</a:t>
            </a:r>
            <a:r>
              <a:rPr lang="el-GR" sz="2800" b="1" dirty="0" smtClean="0"/>
              <a:t>)</a:t>
            </a:r>
            <a:endParaRPr lang="el-GR" sz="2800" dirty="0" smtClean="0"/>
          </a:p>
          <a:p>
            <a:r>
              <a:rPr lang="el-GR" sz="2800" b="1" dirty="0" smtClean="0"/>
              <a:t>[Περιγράψτε τις αντίστοιχες ικανότητες και αναφέρετε που αποκτήθηκαν]</a:t>
            </a:r>
            <a:endParaRPr lang="el-GR" sz="2800" dirty="0" smtClean="0"/>
          </a:p>
          <a:p>
            <a:r>
              <a:rPr lang="el-GR" sz="3400" b="1" dirty="0" smtClean="0">
                <a:effectLst>
                  <a:outerShdw blurRad="38100" dist="38100" dir="2700000" algn="tl">
                    <a:srgbClr val="000000">
                      <a:alpha val="43137"/>
                    </a:srgbClr>
                  </a:outerShdw>
                </a:effectLst>
              </a:rPr>
              <a:t>ΟΡΓΑΝΩΤΙΚΕΣ ΔΕΞΙΟΤΗΤΕΣ ΚΑΙ ΙΚΑΝΟΤΗΤΕΣ </a:t>
            </a:r>
            <a:endParaRPr lang="el-GR" sz="3400" dirty="0" smtClean="0">
              <a:effectLst>
                <a:outerShdw blurRad="38100" dist="38100" dir="2700000" algn="tl">
                  <a:srgbClr val="000000">
                    <a:alpha val="43137"/>
                  </a:srgbClr>
                </a:outerShdw>
              </a:effectLst>
            </a:endParaRPr>
          </a:p>
          <a:p>
            <a:r>
              <a:rPr lang="el-GR" sz="2800" b="1" dirty="0" smtClean="0"/>
              <a:t>Πχ συντονισμός και διοίκηση ανθρώπων, έργων, </a:t>
            </a:r>
            <a:r>
              <a:rPr lang="el-GR" sz="2800" b="1" dirty="0" err="1" smtClean="0"/>
              <a:t>προϋπολογισμών</a:t>
            </a:r>
            <a:r>
              <a:rPr lang="el-GR" sz="2800" b="1" dirty="0" err="1" smtClean="0">
                <a:sym typeface="Wingdings 2"/>
              </a:rPr>
              <a:t></a:t>
            </a:r>
            <a:r>
              <a:rPr lang="el-GR" sz="2800" b="1" dirty="0" smtClean="0"/>
              <a:t> στην εργασία, σε εθελοντική εργασία (πχ πολιτιστικές και αθλητικές δραστηριότητες) στο σπίτι κλπ </a:t>
            </a:r>
            <a:endParaRPr lang="el-GR" sz="2800" dirty="0" smtClean="0"/>
          </a:p>
          <a:p>
            <a:r>
              <a:rPr lang="el-GR" sz="2800" b="1" dirty="0" smtClean="0"/>
              <a:t>[Περιγράψτε τις αντίστοιχες ικανότητες που αποκτήθηκαν]</a:t>
            </a:r>
            <a:endParaRPr lang="el-GR" sz="2800" dirty="0" smtClean="0"/>
          </a:p>
          <a:p>
            <a:r>
              <a:rPr lang="el-GR" sz="3400" b="1" dirty="0" smtClean="0">
                <a:effectLst>
                  <a:outerShdw blurRad="38100" dist="38100" dir="2700000" algn="tl">
                    <a:srgbClr val="000000">
                      <a:alpha val="43137"/>
                    </a:srgbClr>
                  </a:outerShdw>
                </a:effectLst>
              </a:rPr>
              <a:t>ΤΕΧΝΙΚΕΣ ΔΕΞΙΟΤΗΤΕΣ ΚΑΙ ΙΚΑΝΟΤΗΤΕΣ</a:t>
            </a:r>
            <a:endParaRPr lang="el-GR" sz="3400" dirty="0" smtClean="0">
              <a:effectLst>
                <a:outerShdw blurRad="38100" dist="38100" dir="2700000" algn="tl">
                  <a:srgbClr val="000000">
                    <a:alpha val="43137"/>
                  </a:srgbClr>
                </a:outerShdw>
              </a:effectLst>
            </a:endParaRPr>
          </a:p>
          <a:p>
            <a:r>
              <a:rPr lang="el-GR" sz="2800" b="1" dirty="0" smtClean="0"/>
              <a:t>Υπολογιστές, ειδικά είδη εξοπλισμού κλπ</a:t>
            </a:r>
            <a:endParaRPr lang="el-GR" sz="2800" dirty="0" smtClean="0"/>
          </a:p>
          <a:p>
            <a:r>
              <a:rPr lang="el-GR" sz="2800" b="1" dirty="0" smtClean="0"/>
              <a:t>[Περιγράψτε τις αντίστοιχες ικανότητες </a:t>
            </a:r>
            <a:r>
              <a:rPr lang="el-GR" sz="2800" b="1" dirty="0" smtClean="0"/>
              <a:t>και που </a:t>
            </a:r>
            <a:r>
              <a:rPr lang="el-GR" sz="2800" b="1" dirty="0" smtClean="0"/>
              <a:t>αποκτήθηκαν]</a:t>
            </a:r>
            <a:endParaRPr lang="el-GR" sz="2800" dirty="0" smtClean="0"/>
          </a:p>
          <a:p>
            <a:r>
              <a:rPr lang="el-GR" sz="3400" b="1" dirty="0" smtClean="0">
                <a:effectLst>
                  <a:outerShdw blurRad="38100" dist="38100" dir="2700000" algn="tl">
                    <a:srgbClr val="000000">
                      <a:alpha val="43137"/>
                    </a:srgbClr>
                  </a:outerShdw>
                </a:effectLst>
              </a:rPr>
              <a:t>ΚΑΛΛΙΤΕΧΝΙΚΕΣ ΔΕΞΙΟΤΗΤΕΣ ΚΑΙ ΙΚΑΝΟΤΗΤΕΣ</a:t>
            </a:r>
            <a:endParaRPr lang="el-GR" sz="3400" dirty="0" smtClean="0">
              <a:effectLst>
                <a:outerShdw blurRad="38100" dist="38100" dir="2700000" algn="tl">
                  <a:srgbClr val="000000">
                    <a:alpha val="43137"/>
                  </a:srgbClr>
                </a:outerShdw>
              </a:effectLst>
            </a:endParaRPr>
          </a:p>
          <a:p>
            <a:r>
              <a:rPr lang="el-GR" sz="2800" b="1" dirty="0" smtClean="0"/>
              <a:t>Μουσική, συγγραφή, σχέδιο κλπ</a:t>
            </a:r>
            <a:endParaRPr lang="el-GR" sz="2800" dirty="0" smtClean="0"/>
          </a:p>
          <a:p>
            <a:r>
              <a:rPr lang="el-GR" sz="2800" b="1" dirty="0" smtClean="0"/>
              <a:t>[Περιγράψτε τις αντίστοιχες ικανότητες που αποκτήθηκαν]</a:t>
            </a:r>
            <a:endParaRPr lang="el-GR" sz="2800" dirty="0" smtClean="0"/>
          </a:p>
          <a:p>
            <a:r>
              <a:rPr lang="el-GR" sz="3400" b="1" dirty="0" smtClean="0">
                <a:effectLst>
                  <a:outerShdw blurRad="38100" dist="38100" dir="2700000" algn="tl">
                    <a:srgbClr val="000000">
                      <a:alpha val="43137"/>
                    </a:srgbClr>
                  </a:outerShdw>
                </a:effectLst>
              </a:rPr>
              <a:t>ΑΛΛΕΣ ΔΕΞΙΟΤΗΤΕΣ ΚΑΙ ΙΚΑΝΟΤΗΤΕΣ </a:t>
            </a:r>
            <a:endParaRPr lang="el-GR" sz="3400" dirty="0" smtClean="0">
              <a:effectLst>
                <a:outerShdw blurRad="38100" dist="38100" dir="2700000" algn="tl">
                  <a:srgbClr val="000000">
                    <a:alpha val="43137"/>
                  </a:srgbClr>
                </a:outerShdw>
              </a:effectLst>
            </a:endParaRPr>
          </a:p>
          <a:p>
            <a:r>
              <a:rPr lang="el-GR" sz="2800" b="1" dirty="0" smtClean="0"/>
              <a:t>Ικανότητες που δεν περιλαμβάνονται στις προηγούμενες κατηγορίες </a:t>
            </a:r>
            <a:endParaRPr lang="el-GR" sz="2800" dirty="0" smtClean="0"/>
          </a:p>
          <a:p>
            <a:r>
              <a:rPr lang="el-GR" sz="2800" b="1" dirty="0" smtClean="0"/>
              <a:t>[Περιγράψτε τις αντίστοιχες ικανότητες που αποκτήθηκαν]</a:t>
            </a:r>
            <a:endParaRPr lang="el-GR" sz="2800" dirty="0" smtClean="0"/>
          </a:p>
          <a:p>
            <a:r>
              <a:rPr lang="el-GR" sz="2800" b="1" dirty="0" smtClean="0"/>
              <a:t>ΑΔΕΙΑ(ΕΣ) ΟΔΗΓΗΣΗΣ </a:t>
            </a:r>
            <a:endParaRPr lang="el-GR" sz="2800" dirty="0" smtClean="0"/>
          </a:p>
          <a:p>
            <a:r>
              <a:rPr lang="el-GR" sz="2800" b="1" dirty="0" smtClean="0"/>
              <a:t> </a:t>
            </a:r>
            <a:endParaRPr lang="el-GR" sz="2800" dirty="0" smtClean="0"/>
          </a:p>
          <a:p>
            <a:r>
              <a:rPr lang="el-GR" sz="3400" b="1" dirty="0" smtClean="0">
                <a:effectLst>
                  <a:outerShdw blurRad="38100" dist="38100" dir="2700000" algn="tl">
                    <a:srgbClr val="000000">
                      <a:alpha val="43137"/>
                    </a:srgbClr>
                  </a:outerShdw>
                </a:effectLst>
              </a:rPr>
              <a:t>ΠΡΟΣΘΕΤΕΣ ΠΛΗΡΟΦΟΡΙΕΣ </a:t>
            </a:r>
            <a:endParaRPr lang="el-GR" sz="3400" dirty="0" smtClean="0">
              <a:effectLst>
                <a:outerShdw blurRad="38100" dist="38100" dir="2700000" algn="tl">
                  <a:srgbClr val="000000">
                    <a:alpha val="43137"/>
                  </a:srgbClr>
                </a:outerShdw>
              </a:effectLst>
            </a:endParaRPr>
          </a:p>
          <a:p>
            <a:r>
              <a:rPr lang="el-GR" sz="2800" b="1" dirty="0" smtClean="0"/>
              <a:t>[Αναφέρετε εδώ κάθε άλλη πληροφορία που μπορεί να παρουσιάζει ενδιαφέρον πχ συστάσεις]</a:t>
            </a:r>
            <a:endParaRPr lang="el-GR" sz="2800" dirty="0" smtClean="0"/>
          </a:p>
          <a:p>
            <a:endParaRPr lang="el-GR" sz="2800" b="1" dirty="0" smtClean="0"/>
          </a:p>
          <a:p>
            <a:r>
              <a:rPr lang="el-GR" sz="3400" b="1" dirty="0" smtClean="0">
                <a:effectLst>
                  <a:outerShdw blurRad="38100" dist="38100" dir="2700000" algn="tl">
                    <a:srgbClr val="000000">
                      <a:alpha val="43137"/>
                    </a:srgbClr>
                  </a:outerShdw>
                </a:effectLst>
              </a:rPr>
              <a:t>ΠΑΡΑΡΤΗΜΑΤΑ </a:t>
            </a:r>
            <a:endParaRPr lang="el-GR" sz="3400" dirty="0" smtClean="0">
              <a:effectLst>
                <a:outerShdw blurRad="38100" dist="38100" dir="2700000" algn="tl">
                  <a:srgbClr val="000000">
                    <a:alpha val="43137"/>
                  </a:srgbClr>
                </a:outerShdw>
              </a:effectLst>
            </a:endParaRPr>
          </a:p>
          <a:p>
            <a:r>
              <a:rPr lang="el-GR" sz="2800" b="1" dirty="0" smtClean="0"/>
              <a:t>[Απαριθμήστε τα τυχόν επισυναπτόμενα έγγραφα]</a:t>
            </a:r>
            <a:endParaRPr lang="el-GR" sz="2800" dirty="0" smtClean="0"/>
          </a:p>
          <a:p>
            <a:endParaRPr lang="el-GR" dirty="0"/>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34</a:t>
            </a:fld>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468313" y="333375"/>
            <a:ext cx="8229600" cy="1143000"/>
          </a:xfrm>
        </p:spPr>
        <p:txBody>
          <a:bodyPr/>
          <a:lstStyle/>
          <a:p>
            <a:pPr eaLnBrk="1" hangingPunct="1">
              <a:defRPr/>
            </a:pPr>
            <a:r>
              <a:rPr lang="el-GR" sz="4000" smtClean="0"/>
              <a:t>	</a:t>
            </a:r>
            <a:r>
              <a:rPr lang="el-GR" sz="4000" smtClean="0">
                <a:latin typeface="Times New Roman" pitchFamily="18" charset="0"/>
              </a:rPr>
              <a:t>ΕΥΡΩΠΑΪΚΟ ΒΙΟΓΡΑΦΙΚΟ</a:t>
            </a:r>
          </a:p>
        </p:txBody>
      </p:sp>
      <p:sp>
        <p:nvSpPr>
          <p:cNvPr id="156675" name="Rectangle 3"/>
          <p:cNvSpPr>
            <a:spLocks noGrp="1" noChangeArrowheads="1"/>
          </p:cNvSpPr>
          <p:nvPr>
            <p:ph type="body" idx="1"/>
          </p:nvPr>
        </p:nvSpPr>
        <p:spPr/>
        <p:txBody>
          <a:bodyPr/>
          <a:lstStyle/>
          <a:p>
            <a:pPr eaLnBrk="1" hangingPunct="1">
              <a:buFontTx/>
              <a:buNone/>
              <a:defRPr/>
            </a:pPr>
            <a:r>
              <a:rPr lang="el-GR" smtClean="0"/>
              <a:t>	</a:t>
            </a:r>
            <a:r>
              <a:rPr lang="el-GR" smtClean="0">
                <a:latin typeface="Times New Roman" pitchFamily="18" charset="0"/>
              </a:rPr>
              <a:t>Η Ευρωπαϊκή Επιτροπή(Μάρτιος 2000) προτείνει ένα κοινό ευρωπαϊκό υπόδειγμα για το βιογραφικό σημείωμα προκειμένου </a:t>
            </a:r>
          </a:p>
          <a:p>
            <a:pPr eaLnBrk="1" hangingPunct="1">
              <a:buFont typeface="Wingdings" pitchFamily="2" charset="2"/>
              <a:buChar char="ü"/>
              <a:defRPr/>
            </a:pPr>
            <a:r>
              <a:rPr lang="el-GR" smtClean="0">
                <a:latin typeface="Times New Roman" pitchFamily="18" charset="0"/>
              </a:rPr>
              <a:t>Να παρουσιάζονται τα προσόντα  των πολιτών από διαφορετικές χώρες πιο αποτελεσματικά</a:t>
            </a:r>
          </a:p>
          <a:p>
            <a:pPr eaLnBrk="1" hangingPunct="1">
              <a:buFont typeface="Wingdings" pitchFamily="2" charset="2"/>
              <a:buNone/>
              <a:defRPr/>
            </a:pPr>
            <a:r>
              <a:rPr lang="el-GR" smtClean="0">
                <a:latin typeface="Times New Roman" pitchFamily="18" charset="0"/>
              </a:rPr>
              <a:t>και</a:t>
            </a:r>
          </a:p>
          <a:p>
            <a:pPr eaLnBrk="1" hangingPunct="1">
              <a:buFont typeface="Wingdings" pitchFamily="2" charset="2"/>
              <a:buChar char="ü"/>
              <a:defRPr/>
            </a:pPr>
            <a:r>
              <a:rPr lang="el-GR" smtClean="0">
                <a:latin typeface="Times New Roman" pitchFamily="18" charset="0"/>
              </a:rPr>
              <a:t> Να διευκολύνεται η πρόσβαση όλων στην εργασία ή την κατάρτιση</a:t>
            </a:r>
          </a:p>
        </p:txBody>
      </p:sp>
      <p:pic>
        <p:nvPicPr>
          <p:cNvPr id="31748" name="Picture 4" descr="j0195384"/>
          <p:cNvPicPr>
            <a:picLocks noChangeAspect="1" noChangeArrowheads="1"/>
          </p:cNvPicPr>
          <p:nvPr/>
        </p:nvPicPr>
        <p:blipFill>
          <a:blip r:embed="rId2" cstate="print"/>
          <a:srcRect/>
          <a:stretch>
            <a:fillRect/>
          </a:stretch>
        </p:blipFill>
        <p:spPr bwMode="auto">
          <a:xfrm>
            <a:off x="179388" y="188913"/>
            <a:ext cx="1198562" cy="1223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1" name="Rectangle 5"/>
          <p:cNvSpPr>
            <a:spLocks noGrp="1" noChangeArrowheads="1"/>
          </p:cNvSpPr>
          <p:nvPr>
            <p:ph type="title"/>
          </p:nvPr>
        </p:nvSpPr>
        <p:spPr/>
        <p:txBody>
          <a:bodyPr/>
          <a:lstStyle/>
          <a:p>
            <a:pPr eaLnBrk="1" hangingPunct="1">
              <a:defRPr/>
            </a:pPr>
            <a:r>
              <a:rPr lang="el-GR" smtClean="0"/>
              <a:t>ΕΥΡΩΠΑΪΚΟ ΒΙΟΓΡΑΦΙΚΟ</a:t>
            </a:r>
          </a:p>
        </p:txBody>
      </p:sp>
      <p:sp>
        <p:nvSpPr>
          <p:cNvPr id="157702" name="Rectangle 6"/>
          <p:cNvSpPr>
            <a:spLocks noGrp="1" noChangeArrowheads="1"/>
          </p:cNvSpPr>
          <p:nvPr>
            <p:ph type="body" idx="1"/>
          </p:nvPr>
        </p:nvSpPr>
        <p:spPr>
          <a:xfrm>
            <a:off x="457200" y="1600200"/>
            <a:ext cx="8218488" cy="5257800"/>
          </a:xfrm>
        </p:spPr>
        <p:txBody>
          <a:bodyPr/>
          <a:lstStyle/>
          <a:p>
            <a:pPr eaLnBrk="1" hangingPunct="1">
              <a:lnSpc>
                <a:spcPct val="90000"/>
              </a:lnSpc>
              <a:buFont typeface="Wingdings" pitchFamily="2" charset="2"/>
              <a:buChar char="ü"/>
              <a:defRPr/>
            </a:pPr>
            <a:r>
              <a:rPr lang="el-GR" smtClean="0">
                <a:latin typeface="Times New Roman" pitchFamily="18" charset="0"/>
              </a:rPr>
              <a:t>Εχει αναπτυχθεί σε συνεργασία με τις κυβερνήσεις, τους εργοδότες, και τα σωματεία της Ε.Ε</a:t>
            </a:r>
          </a:p>
          <a:p>
            <a:pPr eaLnBrk="1" hangingPunct="1">
              <a:lnSpc>
                <a:spcPct val="90000"/>
              </a:lnSpc>
              <a:buFont typeface="Wingdings" pitchFamily="2" charset="2"/>
              <a:buChar char="ü"/>
              <a:defRPr/>
            </a:pPr>
            <a:r>
              <a:rPr lang="el-GR" smtClean="0">
                <a:latin typeface="Times New Roman" pitchFamily="18" charset="0"/>
              </a:rPr>
              <a:t>Είναι απλό εργαλείο και χρησιμοποιείται είτε σε χαρτί είτε σε ηλεκτρονική μορφή</a:t>
            </a:r>
          </a:p>
          <a:p>
            <a:pPr eaLnBrk="1" hangingPunct="1">
              <a:lnSpc>
                <a:spcPct val="90000"/>
              </a:lnSpc>
              <a:buFont typeface="Wingdings" pitchFamily="2" charset="2"/>
              <a:buChar char="ü"/>
              <a:defRPr/>
            </a:pPr>
            <a:r>
              <a:rPr lang="el-GR" smtClean="0">
                <a:latin typeface="Times New Roman" pitchFamily="18" charset="0"/>
              </a:rPr>
              <a:t>Βοηθά στην εξασφάλιση της ίσης μεταχείρισης στους αναζητούντες εργασία</a:t>
            </a:r>
          </a:p>
          <a:p>
            <a:pPr eaLnBrk="1" hangingPunct="1">
              <a:lnSpc>
                <a:spcPct val="90000"/>
              </a:lnSpc>
              <a:buFont typeface="Wingdings" pitchFamily="2" charset="2"/>
              <a:buChar char="ü"/>
              <a:defRPr/>
            </a:pPr>
            <a:r>
              <a:rPr lang="el-GR" smtClean="0">
                <a:latin typeface="Times New Roman" pitchFamily="18" charset="0"/>
              </a:rPr>
              <a:t>Προβλέπει μεγαλύτερη διαφάνεια σε όσους υποβάλλουν αίτηση για κατάρτιση </a:t>
            </a:r>
          </a:p>
          <a:p>
            <a:pPr eaLnBrk="1" hangingPunct="1">
              <a:lnSpc>
                <a:spcPct val="90000"/>
              </a:lnSpc>
              <a:buFont typeface="Wingdings" pitchFamily="2" charset="2"/>
              <a:buNone/>
              <a:defRPr/>
            </a:pPr>
            <a:r>
              <a:rPr lang="en-US" smtClean="0">
                <a:hlinkClick r:id="rId2"/>
              </a:rPr>
              <a:t>http://www.cedefop.eu.int/trasparency/cv.asp</a:t>
            </a:r>
            <a:endParaRPr lang="el-GR" smtClean="0">
              <a:hlinkClick r:id="rId2"/>
            </a:endParaRPr>
          </a:p>
          <a:p>
            <a:pPr eaLnBrk="1" hangingPunct="1">
              <a:lnSpc>
                <a:spcPct val="90000"/>
              </a:lnSpc>
              <a:buFont typeface="Wingdings" pitchFamily="2" charset="2"/>
              <a:buNone/>
              <a:defRPr/>
            </a:pPr>
            <a:endParaRPr lang="el-GR" smtClean="0"/>
          </a:p>
        </p:txBody>
      </p:sp>
      <p:pic>
        <p:nvPicPr>
          <p:cNvPr id="32772" name="Picture 7" descr="European%20Union"/>
          <p:cNvPicPr>
            <a:picLocks noChangeAspect="1" noChangeArrowheads="1"/>
          </p:cNvPicPr>
          <p:nvPr/>
        </p:nvPicPr>
        <p:blipFill>
          <a:blip r:embed="rId3" cstate="print"/>
          <a:srcRect/>
          <a:stretch>
            <a:fillRect/>
          </a:stretch>
        </p:blipFill>
        <p:spPr bwMode="auto">
          <a:xfrm>
            <a:off x="7596188" y="1341438"/>
            <a:ext cx="1166812" cy="7762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2" cstate="print"/>
          <a:srcRect/>
          <a:stretch>
            <a:fillRect/>
          </a:stretch>
        </p:blipFill>
        <p:spPr bwMode="auto">
          <a:xfrm>
            <a:off x="-304800" y="-228600"/>
            <a:ext cx="9753600" cy="731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sz="4000" b="1" smtClean="0">
                <a:latin typeface="Arial" charset="0"/>
              </a:rPr>
              <a:t>Η ενημέρωση για τη συνέντευξη</a:t>
            </a:r>
            <a:r>
              <a:rPr lang="en-GB" sz="4000" smtClean="0"/>
              <a:t> </a:t>
            </a:r>
          </a:p>
        </p:txBody>
      </p:sp>
      <p:sp>
        <p:nvSpPr>
          <p:cNvPr id="33795" name="Rectangle 3"/>
          <p:cNvSpPr>
            <a:spLocks noGrp="1" noChangeArrowheads="1"/>
          </p:cNvSpPr>
          <p:nvPr>
            <p:ph idx="1"/>
          </p:nvPr>
        </p:nvSpPr>
        <p:spPr/>
        <p:txBody>
          <a:bodyPr/>
          <a:lstStyle/>
          <a:p>
            <a:pPr eaLnBrk="1" hangingPunct="1">
              <a:lnSpc>
                <a:spcPct val="90000"/>
              </a:lnSpc>
            </a:pPr>
            <a:r>
              <a:rPr lang="en-GB" sz="2800" dirty="0" err="1" smtClean="0">
                <a:latin typeface="Arial" charset="0"/>
              </a:rPr>
              <a:t>Σχεδόν</a:t>
            </a:r>
            <a:r>
              <a:rPr lang="en-GB" sz="2800" dirty="0" smtClean="0">
                <a:latin typeface="Arial" charset="0"/>
              </a:rPr>
              <a:t> </a:t>
            </a:r>
            <a:r>
              <a:rPr lang="en-GB" sz="2800" dirty="0" err="1" smtClean="0">
                <a:latin typeface="Arial" charset="0"/>
              </a:rPr>
              <a:t>πάντα</a:t>
            </a:r>
            <a:r>
              <a:rPr lang="en-GB" sz="2800" dirty="0" smtClean="0">
                <a:latin typeface="Arial" charset="0"/>
              </a:rPr>
              <a:t> </a:t>
            </a:r>
            <a:r>
              <a:rPr lang="en-GB" sz="2800" dirty="0" err="1" smtClean="0">
                <a:latin typeface="Arial" charset="0"/>
              </a:rPr>
              <a:t>γίνεται</a:t>
            </a:r>
            <a:r>
              <a:rPr lang="en-GB" sz="2800" dirty="0" smtClean="0">
                <a:latin typeface="Arial" charset="0"/>
              </a:rPr>
              <a:t> </a:t>
            </a:r>
            <a:r>
              <a:rPr lang="en-GB" sz="2800" dirty="0" err="1" smtClean="0">
                <a:latin typeface="Arial" charset="0"/>
              </a:rPr>
              <a:t>μετά</a:t>
            </a:r>
            <a:r>
              <a:rPr lang="en-GB" sz="2800" dirty="0" smtClean="0">
                <a:latin typeface="Arial" charset="0"/>
              </a:rPr>
              <a:t> </a:t>
            </a:r>
            <a:r>
              <a:rPr lang="en-GB" sz="2800" dirty="0" err="1" smtClean="0">
                <a:latin typeface="Arial" charset="0"/>
              </a:rPr>
              <a:t>από</a:t>
            </a:r>
            <a:r>
              <a:rPr lang="en-GB" sz="2800" dirty="0" smtClean="0">
                <a:latin typeface="Arial" charset="0"/>
              </a:rPr>
              <a:t> </a:t>
            </a:r>
            <a:r>
              <a:rPr lang="en-GB" sz="2800" dirty="0" err="1" smtClean="0">
                <a:latin typeface="Arial" charset="0"/>
              </a:rPr>
              <a:t>πρωτοβουλία</a:t>
            </a:r>
            <a:r>
              <a:rPr lang="en-GB" sz="2800" dirty="0" smtClean="0">
                <a:latin typeface="Arial" charset="0"/>
              </a:rPr>
              <a:t> </a:t>
            </a:r>
            <a:r>
              <a:rPr lang="en-GB" sz="2800" dirty="0" err="1" smtClean="0">
                <a:latin typeface="Arial" charset="0"/>
              </a:rPr>
              <a:t>του</a:t>
            </a:r>
            <a:r>
              <a:rPr lang="en-GB" sz="2800" dirty="0" smtClean="0">
                <a:latin typeface="Arial" charset="0"/>
              </a:rPr>
              <a:t> </a:t>
            </a:r>
            <a:r>
              <a:rPr lang="en-GB" sz="2800" dirty="0" err="1" smtClean="0">
                <a:latin typeface="Arial" charset="0"/>
              </a:rPr>
              <a:t>πιθανού</a:t>
            </a:r>
            <a:r>
              <a:rPr lang="en-GB" sz="2800" dirty="0" smtClean="0">
                <a:latin typeface="Arial" charset="0"/>
              </a:rPr>
              <a:t> </a:t>
            </a:r>
            <a:r>
              <a:rPr lang="en-GB" sz="2800" dirty="0" err="1" smtClean="0">
                <a:latin typeface="Arial" charset="0"/>
              </a:rPr>
              <a:t>εργοδότη</a:t>
            </a:r>
            <a:r>
              <a:rPr lang="en-GB" sz="2800" dirty="0" smtClean="0">
                <a:latin typeface="Arial" charset="0"/>
              </a:rPr>
              <a:t> </a:t>
            </a:r>
            <a:r>
              <a:rPr lang="en-GB" sz="2800" dirty="0" err="1" smtClean="0">
                <a:latin typeface="Arial" charset="0"/>
              </a:rPr>
              <a:t>κάτω</a:t>
            </a:r>
            <a:r>
              <a:rPr lang="en-GB" sz="2800" dirty="0" smtClean="0">
                <a:latin typeface="Arial" charset="0"/>
              </a:rPr>
              <a:t> </a:t>
            </a:r>
            <a:r>
              <a:rPr lang="en-GB" sz="2800" dirty="0" err="1" smtClean="0">
                <a:latin typeface="Arial" charset="0"/>
              </a:rPr>
              <a:t>από</a:t>
            </a:r>
            <a:r>
              <a:rPr lang="en-GB" sz="2800" dirty="0" smtClean="0">
                <a:latin typeface="Arial" charset="0"/>
              </a:rPr>
              <a:t> </a:t>
            </a:r>
            <a:r>
              <a:rPr lang="en-GB" sz="2800" dirty="0" err="1" smtClean="0">
                <a:latin typeface="Arial" charset="0"/>
              </a:rPr>
              <a:t>όρους</a:t>
            </a:r>
            <a:r>
              <a:rPr lang="en-GB" sz="2800" dirty="0" smtClean="0">
                <a:latin typeface="Arial" charset="0"/>
              </a:rPr>
              <a:t> </a:t>
            </a:r>
            <a:r>
              <a:rPr lang="en-GB" sz="2800" dirty="0" err="1" smtClean="0">
                <a:latin typeface="Arial" charset="0"/>
              </a:rPr>
              <a:t>που</a:t>
            </a:r>
            <a:r>
              <a:rPr lang="en-GB" sz="2800" dirty="0" smtClean="0">
                <a:latin typeface="Arial" charset="0"/>
              </a:rPr>
              <a:t> </a:t>
            </a:r>
            <a:r>
              <a:rPr lang="en-GB" sz="2800" dirty="0" err="1" smtClean="0">
                <a:latin typeface="Arial" charset="0"/>
              </a:rPr>
              <a:t>αυτός</a:t>
            </a:r>
            <a:r>
              <a:rPr lang="en-GB" sz="2800" dirty="0" smtClean="0">
                <a:latin typeface="Arial" charset="0"/>
              </a:rPr>
              <a:t> </a:t>
            </a:r>
            <a:r>
              <a:rPr lang="en-GB" sz="2800" dirty="0" err="1" smtClean="0">
                <a:latin typeface="Arial" charset="0"/>
              </a:rPr>
              <a:t>καθορίζει</a:t>
            </a:r>
            <a:r>
              <a:rPr lang="en-GB" sz="2800" dirty="0" smtClean="0">
                <a:latin typeface="Arial" charset="0"/>
              </a:rPr>
              <a:t>.</a:t>
            </a:r>
            <a:r>
              <a:rPr lang="en-GB" sz="2800" dirty="0" smtClean="0"/>
              <a:t> </a:t>
            </a:r>
            <a:endParaRPr lang="el-GR" sz="2800" dirty="0" smtClean="0"/>
          </a:p>
          <a:p>
            <a:pPr eaLnBrk="1" hangingPunct="1">
              <a:lnSpc>
                <a:spcPct val="90000"/>
              </a:lnSpc>
            </a:pPr>
            <a:endParaRPr lang="el-GR" sz="2800" dirty="0" smtClean="0"/>
          </a:p>
          <a:p>
            <a:pPr eaLnBrk="1" hangingPunct="1">
              <a:lnSpc>
                <a:spcPct val="90000"/>
              </a:lnSpc>
            </a:pPr>
            <a:r>
              <a:rPr lang="en-GB" sz="2400" dirty="0" smtClean="0">
                <a:latin typeface="Arial" charset="0"/>
              </a:rPr>
              <a:t>Η ειδοποίηση </a:t>
            </a:r>
            <a:r>
              <a:rPr lang="en-GB" sz="2400" dirty="0" err="1" smtClean="0">
                <a:latin typeface="Arial" charset="0"/>
              </a:rPr>
              <a:t>γίνεται</a:t>
            </a:r>
            <a:r>
              <a:rPr lang="en-GB" sz="2400" dirty="0" smtClean="0">
                <a:latin typeface="Arial" charset="0"/>
              </a:rPr>
              <a:t> </a:t>
            </a:r>
            <a:r>
              <a:rPr lang="en-GB" sz="2400" dirty="0" err="1" smtClean="0">
                <a:latin typeface="Arial" charset="0"/>
              </a:rPr>
              <a:t>τις</a:t>
            </a:r>
            <a:r>
              <a:rPr lang="en-GB" sz="2400" dirty="0" smtClean="0">
                <a:latin typeface="Arial" charset="0"/>
              </a:rPr>
              <a:t> </a:t>
            </a:r>
            <a:r>
              <a:rPr lang="en-GB" sz="2400" dirty="0" err="1" smtClean="0">
                <a:latin typeface="Arial" charset="0"/>
              </a:rPr>
              <a:t>περισσότερες</a:t>
            </a:r>
            <a:r>
              <a:rPr lang="en-GB" sz="2400" dirty="0" smtClean="0">
                <a:latin typeface="Arial" charset="0"/>
              </a:rPr>
              <a:t> </a:t>
            </a:r>
            <a:r>
              <a:rPr lang="en-GB" sz="2400" dirty="0" err="1" smtClean="0">
                <a:latin typeface="Arial" charset="0"/>
              </a:rPr>
              <a:t>φορές</a:t>
            </a:r>
            <a:r>
              <a:rPr lang="en-GB" sz="2400" dirty="0" smtClean="0">
                <a:latin typeface="Arial" charset="0"/>
              </a:rPr>
              <a:t> </a:t>
            </a:r>
            <a:r>
              <a:rPr lang="en-GB" sz="2400" dirty="0" err="1" smtClean="0">
                <a:latin typeface="Arial" charset="0"/>
              </a:rPr>
              <a:t>τηλεφωνικά</a:t>
            </a:r>
            <a:r>
              <a:rPr lang="en-GB" sz="2400" dirty="0" smtClean="0">
                <a:latin typeface="Arial" charset="0"/>
              </a:rPr>
              <a:t>, </a:t>
            </a:r>
            <a:r>
              <a:rPr lang="en-GB" sz="2400" dirty="0" err="1" smtClean="0">
                <a:latin typeface="Arial" charset="0"/>
              </a:rPr>
              <a:t>για</a:t>
            </a:r>
            <a:r>
              <a:rPr lang="en-GB" sz="2400" dirty="0" smtClean="0">
                <a:latin typeface="Arial" charset="0"/>
              </a:rPr>
              <a:t> </a:t>
            </a:r>
            <a:r>
              <a:rPr lang="en-GB" sz="2400" dirty="0" err="1" smtClean="0">
                <a:latin typeface="Arial" charset="0"/>
              </a:rPr>
              <a:t>τον</a:t>
            </a:r>
            <a:r>
              <a:rPr lang="en-GB" sz="2400" dirty="0" smtClean="0">
                <a:latin typeface="Arial" charset="0"/>
              </a:rPr>
              <a:t> </a:t>
            </a:r>
            <a:r>
              <a:rPr lang="en-GB" sz="2400" dirty="0" err="1" smtClean="0">
                <a:latin typeface="Arial" charset="0"/>
              </a:rPr>
              <a:t>λόγο</a:t>
            </a:r>
            <a:r>
              <a:rPr lang="en-GB" sz="2400" dirty="0" smtClean="0">
                <a:latin typeface="Arial" charset="0"/>
              </a:rPr>
              <a:t> </a:t>
            </a:r>
            <a:r>
              <a:rPr lang="en-GB" sz="2400" dirty="0" err="1" smtClean="0">
                <a:latin typeface="Arial" charset="0"/>
              </a:rPr>
              <a:t>αυτό</a:t>
            </a:r>
            <a:r>
              <a:rPr lang="en-GB" sz="2400" dirty="0" smtClean="0">
                <a:latin typeface="Arial" charset="0"/>
              </a:rPr>
              <a:t> </a:t>
            </a:r>
            <a:r>
              <a:rPr lang="en-GB" sz="2400" dirty="0" err="1" smtClean="0">
                <a:latin typeface="Arial" charset="0"/>
              </a:rPr>
              <a:t>το</a:t>
            </a:r>
            <a:r>
              <a:rPr lang="en-GB" sz="2400" dirty="0" smtClean="0">
                <a:latin typeface="Arial" charset="0"/>
              </a:rPr>
              <a:t> </a:t>
            </a:r>
            <a:r>
              <a:rPr lang="en-GB" sz="2400" dirty="0" err="1" smtClean="0">
                <a:latin typeface="Arial" charset="0"/>
              </a:rPr>
              <a:t>τηλέφωνο</a:t>
            </a:r>
            <a:r>
              <a:rPr lang="en-GB" sz="2400" dirty="0" smtClean="0">
                <a:latin typeface="Arial" charset="0"/>
              </a:rPr>
              <a:t> </a:t>
            </a:r>
            <a:r>
              <a:rPr lang="en-GB" sz="2400" dirty="0" err="1" smtClean="0">
                <a:latin typeface="Arial" charset="0"/>
              </a:rPr>
              <a:t>επικοινωνίας</a:t>
            </a:r>
            <a:r>
              <a:rPr lang="en-GB" sz="2400" dirty="0" smtClean="0">
                <a:latin typeface="Arial" charset="0"/>
              </a:rPr>
              <a:t> </a:t>
            </a:r>
            <a:r>
              <a:rPr lang="en-GB" sz="2400" dirty="0" err="1" smtClean="0">
                <a:latin typeface="Arial" charset="0"/>
              </a:rPr>
              <a:t>που</a:t>
            </a:r>
            <a:r>
              <a:rPr lang="en-GB" sz="2400" dirty="0" smtClean="0">
                <a:latin typeface="Arial" charset="0"/>
              </a:rPr>
              <a:t> </a:t>
            </a:r>
            <a:r>
              <a:rPr lang="en-GB" sz="2400" dirty="0" err="1" smtClean="0">
                <a:latin typeface="Arial" charset="0"/>
              </a:rPr>
              <a:t>γράφει</a:t>
            </a:r>
            <a:r>
              <a:rPr lang="en-GB" sz="2400" dirty="0" smtClean="0">
                <a:latin typeface="Arial" charset="0"/>
              </a:rPr>
              <a:t> ο </a:t>
            </a:r>
            <a:r>
              <a:rPr lang="en-GB" sz="2400" dirty="0" err="1" smtClean="0">
                <a:latin typeface="Arial" charset="0"/>
              </a:rPr>
              <a:t>ενδιαφερόμενος</a:t>
            </a:r>
            <a:r>
              <a:rPr lang="en-GB" sz="2400" dirty="0" smtClean="0">
                <a:latin typeface="Arial" charset="0"/>
              </a:rPr>
              <a:t> </a:t>
            </a:r>
            <a:r>
              <a:rPr lang="en-GB" sz="2400" dirty="0" err="1" smtClean="0">
                <a:latin typeface="Arial" charset="0"/>
              </a:rPr>
              <a:t>στην</a:t>
            </a:r>
            <a:r>
              <a:rPr lang="en-GB" sz="2400" dirty="0" smtClean="0">
                <a:latin typeface="Arial" charset="0"/>
              </a:rPr>
              <a:t> </a:t>
            </a:r>
            <a:r>
              <a:rPr lang="en-GB" sz="2400" dirty="0" err="1" smtClean="0">
                <a:latin typeface="Arial" charset="0"/>
              </a:rPr>
              <a:t>επιστολή</a:t>
            </a:r>
            <a:r>
              <a:rPr lang="en-GB" sz="2400" dirty="0" smtClean="0">
                <a:latin typeface="Arial" charset="0"/>
              </a:rPr>
              <a:t> </a:t>
            </a:r>
            <a:r>
              <a:rPr lang="en-GB" sz="2400" dirty="0" err="1" smtClean="0">
                <a:latin typeface="Arial" charset="0"/>
              </a:rPr>
              <a:t>και</a:t>
            </a:r>
            <a:r>
              <a:rPr lang="en-GB" sz="2400" dirty="0" smtClean="0">
                <a:latin typeface="Arial" charset="0"/>
              </a:rPr>
              <a:t> </a:t>
            </a:r>
            <a:r>
              <a:rPr lang="en-GB" sz="2400" dirty="0" err="1" smtClean="0">
                <a:latin typeface="Arial" charset="0"/>
              </a:rPr>
              <a:t>το</a:t>
            </a:r>
            <a:r>
              <a:rPr lang="en-GB" sz="2400" dirty="0" smtClean="0">
                <a:latin typeface="Arial" charset="0"/>
              </a:rPr>
              <a:t> </a:t>
            </a:r>
            <a:r>
              <a:rPr lang="en-GB" sz="2400" dirty="0" err="1" smtClean="0">
                <a:latin typeface="Arial" charset="0"/>
              </a:rPr>
              <a:t>βιογραφικό</a:t>
            </a:r>
            <a:r>
              <a:rPr lang="en-GB" sz="2400" dirty="0" smtClean="0">
                <a:latin typeface="Arial" charset="0"/>
              </a:rPr>
              <a:t> </a:t>
            </a:r>
            <a:r>
              <a:rPr lang="en-GB" sz="2400" dirty="0" err="1" smtClean="0">
                <a:latin typeface="Arial" charset="0"/>
              </a:rPr>
              <a:t>θα</a:t>
            </a:r>
            <a:r>
              <a:rPr lang="en-GB" sz="2400" dirty="0" smtClean="0">
                <a:latin typeface="Arial" charset="0"/>
              </a:rPr>
              <a:t> </a:t>
            </a:r>
            <a:r>
              <a:rPr lang="en-GB" sz="2400" dirty="0" err="1" smtClean="0">
                <a:latin typeface="Arial" charset="0"/>
              </a:rPr>
              <a:t>πρέπει</a:t>
            </a:r>
            <a:r>
              <a:rPr lang="en-GB" sz="2400" dirty="0" smtClean="0">
                <a:latin typeface="Arial" charset="0"/>
              </a:rPr>
              <a:t> </a:t>
            </a:r>
            <a:r>
              <a:rPr lang="en-GB" sz="2400" dirty="0" err="1" smtClean="0">
                <a:latin typeface="Arial" charset="0"/>
              </a:rPr>
              <a:t>να</a:t>
            </a:r>
            <a:r>
              <a:rPr lang="en-GB" sz="2400" dirty="0" smtClean="0">
                <a:latin typeface="Arial" charset="0"/>
              </a:rPr>
              <a:t> </a:t>
            </a:r>
            <a:r>
              <a:rPr lang="en-GB" sz="2400" dirty="0" err="1" smtClean="0">
                <a:latin typeface="Arial" charset="0"/>
              </a:rPr>
              <a:t>είναι</a:t>
            </a:r>
            <a:r>
              <a:rPr lang="en-GB" sz="2400" dirty="0" smtClean="0">
                <a:latin typeface="Arial" charset="0"/>
              </a:rPr>
              <a:t> </a:t>
            </a:r>
            <a:r>
              <a:rPr lang="en-GB" sz="2400" dirty="0" err="1" smtClean="0">
                <a:latin typeface="Arial" charset="0"/>
              </a:rPr>
              <a:t>τηλέφωνο</a:t>
            </a:r>
            <a:r>
              <a:rPr lang="en-GB" sz="2400" dirty="0" smtClean="0">
                <a:latin typeface="Arial" charset="0"/>
              </a:rPr>
              <a:t> </a:t>
            </a:r>
            <a:r>
              <a:rPr lang="en-GB" sz="2400" dirty="0" err="1" smtClean="0">
                <a:latin typeface="Arial" charset="0"/>
              </a:rPr>
              <a:t>βέβαιης</a:t>
            </a:r>
            <a:r>
              <a:rPr lang="en-GB" sz="2400" dirty="0" smtClean="0">
                <a:latin typeface="Arial" charset="0"/>
              </a:rPr>
              <a:t> </a:t>
            </a:r>
            <a:r>
              <a:rPr lang="en-GB" sz="2400" dirty="0" err="1" smtClean="0">
                <a:latin typeface="Arial" charset="0"/>
              </a:rPr>
              <a:t>επικοινωνίας</a:t>
            </a:r>
            <a:r>
              <a:rPr lang="en-GB" sz="2400" dirty="0" smtClean="0">
                <a:latin typeface="Arial" charset="0"/>
              </a:rPr>
              <a:t> </a:t>
            </a:r>
            <a:r>
              <a:rPr lang="en-GB" sz="2400" dirty="0" err="1" smtClean="0">
                <a:latin typeface="Arial" charset="0"/>
              </a:rPr>
              <a:t>και</a:t>
            </a:r>
            <a:r>
              <a:rPr lang="en-GB" sz="2400" dirty="0" smtClean="0">
                <a:latin typeface="Arial" charset="0"/>
              </a:rPr>
              <a:t> </a:t>
            </a:r>
            <a:r>
              <a:rPr lang="en-GB" sz="2400" dirty="0" err="1" smtClean="0">
                <a:latin typeface="Arial" charset="0"/>
              </a:rPr>
              <a:t>καλό</a:t>
            </a:r>
            <a:r>
              <a:rPr lang="en-GB" sz="2400" dirty="0" smtClean="0">
                <a:latin typeface="Arial" charset="0"/>
              </a:rPr>
              <a:t> </a:t>
            </a:r>
            <a:r>
              <a:rPr lang="en-GB" sz="2400" dirty="0" err="1" smtClean="0">
                <a:latin typeface="Arial" charset="0"/>
              </a:rPr>
              <a:t>είναι</a:t>
            </a:r>
            <a:r>
              <a:rPr lang="en-GB" sz="2400" dirty="0" smtClean="0">
                <a:latin typeface="Arial" charset="0"/>
              </a:rPr>
              <a:t> </a:t>
            </a:r>
            <a:r>
              <a:rPr lang="en-GB" sz="2400" dirty="0" err="1" smtClean="0">
                <a:latin typeface="Arial" charset="0"/>
              </a:rPr>
              <a:t>να</a:t>
            </a:r>
            <a:r>
              <a:rPr lang="en-GB" sz="2400" dirty="0" smtClean="0">
                <a:latin typeface="Arial" charset="0"/>
              </a:rPr>
              <a:t> </a:t>
            </a:r>
            <a:r>
              <a:rPr lang="en-GB" sz="2400" dirty="0" err="1" smtClean="0">
                <a:latin typeface="Arial" charset="0"/>
              </a:rPr>
              <a:t>γραφεί</a:t>
            </a:r>
            <a:r>
              <a:rPr lang="en-GB" sz="2400" dirty="0" smtClean="0">
                <a:latin typeface="Arial" charset="0"/>
              </a:rPr>
              <a:t> </a:t>
            </a:r>
            <a:r>
              <a:rPr lang="en-GB" sz="2400" dirty="0" err="1" smtClean="0">
                <a:latin typeface="Arial" charset="0"/>
              </a:rPr>
              <a:t>και</a:t>
            </a:r>
            <a:r>
              <a:rPr lang="en-GB" sz="2400" dirty="0" smtClean="0">
                <a:latin typeface="Arial" charset="0"/>
              </a:rPr>
              <a:t> </a:t>
            </a:r>
            <a:r>
              <a:rPr lang="en-GB" sz="2400" dirty="0" err="1" smtClean="0">
                <a:latin typeface="Arial" charset="0"/>
              </a:rPr>
              <a:t>ένα</a:t>
            </a:r>
            <a:r>
              <a:rPr lang="en-GB" sz="2400" dirty="0" smtClean="0">
                <a:latin typeface="Arial" charset="0"/>
              </a:rPr>
              <a:t> </a:t>
            </a:r>
            <a:r>
              <a:rPr lang="en-GB" sz="2400" dirty="0" err="1" smtClean="0">
                <a:latin typeface="Arial" charset="0"/>
              </a:rPr>
              <a:t>ακόμη</a:t>
            </a:r>
            <a:r>
              <a:rPr lang="en-GB" sz="2400" dirty="0" smtClean="0">
                <a:latin typeface="Arial" charset="0"/>
              </a:rPr>
              <a:t> </a:t>
            </a:r>
            <a:r>
              <a:rPr lang="en-GB" sz="2400" dirty="0" err="1" smtClean="0">
                <a:latin typeface="Arial" charset="0"/>
              </a:rPr>
              <a:t>που</a:t>
            </a:r>
            <a:r>
              <a:rPr lang="en-GB" sz="2400" dirty="0" smtClean="0">
                <a:latin typeface="Arial" charset="0"/>
              </a:rPr>
              <a:t> </a:t>
            </a:r>
            <a:r>
              <a:rPr lang="en-GB" sz="2400" dirty="0" err="1" smtClean="0">
                <a:latin typeface="Arial" charset="0"/>
              </a:rPr>
              <a:t>θα</a:t>
            </a:r>
            <a:r>
              <a:rPr lang="en-GB" sz="2400" dirty="0" smtClean="0">
                <a:latin typeface="Arial" charset="0"/>
              </a:rPr>
              <a:t> </a:t>
            </a:r>
            <a:r>
              <a:rPr lang="en-GB" sz="2400" dirty="0" err="1" smtClean="0">
                <a:latin typeface="Arial" charset="0"/>
              </a:rPr>
              <a:t>μπορούσε</a:t>
            </a:r>
            <a:r>
              <a:rPr lang="en-GB" sz="2400" dirty="0" smtClean="0">
                <a:latin typeface="Arial" charset="0"/>
              </a:rPr>
              <a:t> </a:t>
            </a:r>
            <a:r>
              <a:rPr lang="en-GB" sz="2400" dirty="0" err="1" smtClean="0">
                <a:latin typeface="Arial" charset="0"/>
              </a:rPr>
              <a:t>κάποιος</a:t>
            </a:r>
            <a:r>
              <a:rPr lang="en-GB" sz="2400" dirty="0" smtClean="0">
                <a:latin typeface="Arial" charset="0"/>
              </a:rPr>
              <a:t> </a:t>
            </a:r>
            <a:r>
              <a:rPr lang="en-GB" sz="2400" dirty="0" err="1" smtClean="0">
                <a:latin typeface="Arial" charset="0"/>
              </a:rPr>
              <a:t>να</a:t>
            </a:r>
            <a:r>
              <a:rPr lang="en-GB" sz="2400" dirty="0" smtClean="0">
                <a:latin typeface="Arial" charset="0"/>
              </a:rPr>
              <a:t> </a:t>
            </a:r>
            <a:r>
              <a:rPr lang="en-GB" sz="2400" dirty="0" err="1" smtClean="0">
                <a:latin typeface="Arial" charset="0"/>
              </a:rPr>
              <a:t>επικοινωνήσει</a:t>
            </a:r>
            <a:r>
              <a:rPr lang="en-GB" sz="2400" dirty="0" smtClean="0">
                <a:latin typeface="Arial" charset="0"/>
              </a:rPr>
              <a:t> </a:t>
            </a:r>
            <a:r>
              <a:rPr lang="en-GB" sz="2400" dirty="0" err="1" smtClean="0">
                <a:latin typeface="Arial" charset="0"/>
              </a:rPr>
              <a:t>με</a:t>
            </a:r>
            <a:r>
              <a:rPr lang="en-GB" sz="2400" dirty="0" smtClean="0">
                <a:latin typeface="Arial" charset="0"/>
              </a:rPr>
              <a:t> </a:t>
            </a:r>
            <a:r>
              <a:rPr lang="en-GB" sz="2400" dirty="0" err="1" smtClean="0">
                <a:latin typeface="Arial" charset="0"/>
              </a:rPr>
              <a:t>τον</a:t>
            </a:r>
            <a:r>
              <a:rPr lang="en-GB" sz="2400" dirty="0" smtClean="0">
                <a:latin typeface="Arial" charset="0"/>
              </a:rPr>
              <a:t> </a:t>
            </a:r>
            <a:r>
              <a:rPr lang="en-GB" sz="2400" dirty="0" err="1" smtClean="0">
                <a:latin typeface="Arial" charset="0"/>
              </a:rPr>
              <a:t>υποψήφιο</a:t>
            </a:r>
            <a:r>
              <a:rPr lang="en-GB" sz="2400" dirty="0" smtClean="0">
                <a:latin typeface="Arial" charset="0"/>
              </a:rPr>
              <a:t>.</a:t>
            </a:r>
            <a:r>
              <a:rPr lang="en-GB" sz="2400" dirty="0" smtClean="0"/>
              <a:t> </a:t>
            </a:r>
          </a:p>
        </p:txBody>
      </p:sp>
      <p:pic>
        <p:nvPicPr>
          <p:cNvPr id="6" name="Picture 4"/>
          <p:cNvPicPr>
            <a:picLocks noChangeAspect="1" noChangeArrowheads="1"/>
          </p:cNvPicPr>
          <p:nvPr/>
        </p:nvPicPr>
        <p:blipFill>
          <a:blip r:embed="rId2" cstate="print"/>
          <a:srcRect/>
          <a:stretch>
            <a:fillRect/>
          </a:stretch>
        </p:blipFill>
        <p:spPr bwMode="auto">
          <a:xfrm>
            <a:off x="0" y="5476548"/>
            <a:ext cx="1357322" cy="1381452"/>
          </a:xfrm>
          <a:prstGeom prst="rect">
            <a:avLst/>
          </a:prstGeom>
          <a:noFill/>
          <a:ln w="9525">
            <a:noFill/>
            <a:miter lim="800000"/>
            <a:headEnd/>
            <a:tailEnd/>
          </a:ln>
          <a:effectLst/>
        </p:spPr>
      </p:pic>
      <p:sp>
        <p:nvSpPr>
          <p:cNvPr id="4" name="3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38</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34819" name="Rectangle 3"/>
          <p:cNvSpPr>
            <a:spLocks noGrp="1" noChangeArrowheads="1"/>
          </p:cNvSpPr>
          <p:nvPr>
            <p:ph type="subTitle" idx="1"/>
          </p:nvPr>
        </p:nvSpPr>
        <p:spPr>
          <a:xfrm>
            <a:off x="457200" y="609600"/>
            <a:ext cx="8153400" cy="5943600"/>
          </a:xfrm>
        </p:spPr>
        <p:txBody>
          <a:bodyPr/>
          <a:lstStyle/>
          <a:p>
            <a:pPr algn="l" eaLnBrk="1" hangingPunct="1"/>
            <a:r>
              <a:rPr lang="en-GB" sz="2800" smtClean="0">
                <a:latin typeface="Arial" charset="0"/>
              </a:rPr>
              <a:t>Θα ήταν σκόπιμο να βεβαιωθεί κάποιος ότι κατέγραψε σωστά την ημέρα, την ώρα και τον τόπο που θα πραγματοποιηθεί η συνέντευξη.</a:t>
            </a:r>
            <a:br>
              <a:rPr lang="en-GB" sz="2800" smtClean="0">
                <a:latin typeface="Arial" charset="0"/>
              </a:rPr>
            </a:br>
            <a:endParaRPr lang="el-GR" sz="2800" smtClean="0">
              <a:latin typeface="Arial" charset="0"/>
            </a:endParaRPr>
          </a:p>
          <a:p>
            <a:pPr algn="l" eaLnBrk="1" hangingPunct="1"/>
            <a:r>
              <a:rPr lang="en-GB" sz="2800" smtClean="0">
                <a:latin typeface="Arial" charset="0"/>
              </a:rPr>
              <a:t>Σε περίπτωση που δεν ζητηθεί να παρουσιαστεί ο υποψήφιος σε συνέντευξη είναι σκόπιμο να ζητηθεί συνέντευξη από τον υπεύθυνο εάν κριθεί ότι υπάρχουν πιθανότητες απασχόλησής του.</a:t>
            </a:r>
            <a:r>
              <a:rPr lang="en-GB" sz="2800" smtClean="0"/>
              <a:t> </a:t>
            </a:r>
            <a:endParaRPr lang="el-GR" sz="2800" smtClean="0"/>
          </a:p>
          <a:p>
            <a:pPr algn="l" eaLnBrk="1" hangingPunct="1"/>
            <a:endParaRPr lang="el-GR" sz="2800" smtClean="0"/>
          </a:p>
          <a:p>
            <a:pPr algn="l" eaLnBrk="1" hangingPunct="1"/>
            <a:r>
              <a:rPr lang="en-GB" sz="2800" smtClean="0">
                <a:latin typeface="Arial" charset="0"/>
              </a:rPr>
              <a:t>Στόχος του εργοδότη είναι να ολοκληρώσει την εικόνα που ξεκίνησε ήδη να δημιουργεί με το βιογραφικό του υποψηφίου παίρνοντας περισσότερες πληροφορίες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39</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b="1" dirty="0" smtClean="0">
                <a:latin typeface="Arial" charset="0"/>
              </a:rPr>
              <a:t>Η </a:t>
            </a:r>
            <a:r>
              <a:rPr lang="en-GB" b="1" dirty="0" err="1" smtClean="0">
                <a:latin typeface="Arial" charset="0"/>
              </a:rPr>
              <a:t>αγορά</a:t>
            </a:r>
            <a:r>
              <a:rPr lang="en-GB" b="1" dirty="0" smtClean="0">
                <a:latin typeface="Arial" charset="0"/>
              </a:rPr>
              <a:t> </a:t>
            </a:r>
            <a:r>
              <a:rPr lang="en-GB" b="1" dirty="0" err="1" smtClean="0">
                <a:latin typeface="Arial" charset="0"/>
              </a:rPr>
              <a:t>εργασίας</a:t>
            </a:r>
            <a:r>
              <a:rPr lang="en-GB" dirty="0" smtClean="0"/>
              <a:t> </a:t>
            </a:r>
          </a:p>
        </p:txBody>
      </p:sp>
      <p:sp>
        <p:nvSpPr>
          <p:cNvPr id="2051" name="Rectangle 3"/>
          <p:cNvSpPr>
            <a:spLocks noGrp="1" noChangeArrowheads="1"/>
          </p:cNvSpPr>
          <p:nvPr>
            <p:ph type="subTitle" idx="1"/>
          </p:nvPr>
        </p:nvSpPr>
        <p:spPr>
          <a:xfrm>
            <a:off x="457200" y="1371600"/>
            <a:ext cx="8153400" cy="5181600"/>
          </a:xfrm>
        </p:spPr>
        <p:txBody>
          <a:bodyPr/>
          <a:lstStyle/>
          <a:p>
            <a:pPr algn="l" eaLnBrk="1" hangingPunct="1"/>
            <a:r>
              <a:rPr lang="en-GB" sz="4000" b="1" dirty="0" err="1" smtClean="0">
                <a:effectLst>
                  <a:outerShdw blurRad="38100" dist="38100" dir="2700000" algn="tl">
                    <a:srgbClr val="000000">
                      <a:alpha val="43137"/>
                    </a:srgbClr>
                  </a:outerShdw>
                </a:effectLst>
                <a:latin typeface="Arial" charset="0"/>
              </a:rPr>
              <a:t>Είναι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κοινή</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διαπίστωση</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ότι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τα</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τελευταία</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χρόνια</a:t>
            </a:r>
            <a:r>
              <a:rPr lang="en-GB" sz="4000" b="1" dirty="0" smtClean="0">
                <a:effectLst>
                  <a:outerShdw blurRad="38100" dist="38100" dir="2700000" algn="tl">
                    <a:srgbClr val="000000">
                      <a:alpha val="43137"/>
                    </a:srgbClr>
                  </a:outerShdw>
                </a:effectLst>
                <a:latin typeface="Arial" charset="0"/>
              </a:rPr>
              <a:t> η </a:t>
            </a:r>
            <a:r>
              <a:rPr lang="en-GB" sz="4000" b="1" dirty="0" err="1" smtClean="0">
                <a:effectLst>
                  <a:outerShdw blurRad="38100" dist="38100" dir="2700000" algn="tl">
                    <a:srgbClr val="000000">
                      <a:alpha val="43137"/>
                    </a:srgbClr>
                  </a:outerShdw>
                </a:effectLst>
                <a:latin typeface="Arial" charset="0"/>
              </a:rPr>
              <a:t>ανεργία</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αυξάνεται</a:t>
            </a:r>
            <a:r>
              <a:rPr lang="en-GB" sz="4000" b="1" dirty="0" smtClean="0">
                <a:effectLst>
                  <a:outerShdw blurRad="38100" dist="38100" dir="2700000" algn="tl">
                    <a:srgbClr val="000000">
                      <a:alpha val="43137"/>
                    </a:srgbClr>
                  </a:outerShdw>
                </a:effectLst>
                <a:latin typeface="Arial" charset="0"/>
              </a:rPr>
              <a:t>. </a:t>
            </a:r>
            <a:endParaRPr lang="el-GR" sz="4000" b="1" dirty="0" smtClean="0">
              <a:effectLst>
                <a:outerShdw blurRad="38100" dist="38100" dir="2700000" algn="tl">
                  <a:srgbClr val="000000">
                    <a:alpha val="43137"/>
                  </a:srgbClr>
                </a:outerShdw>
              </a:effectLst>
              <a:latin typeface="Arial" charset="0"/>
            </a:endParaRPr>
          </a:p>
          <a:p>
            <a:pPr algn="l" eaLnBrk="1" hangingPunct="1"/>
            <a:r>
              <a:rPr lang="en-GB" sz="4000" b="1" dirty="0" err="1" smtClean="0">
                <a:effectLst>
                  <a:outerShdw blurRad="38100" dist="38100" dir="2700000" algn="tl">
                    <a:srgbClr val="000000">
                      <a:alpha val="43137"/>
                    </a:srgbClr>
                  </a:outerShdw>
                </a:effectLst>
                <a:latin typeface="Arial" charset="0"/>
              </a:rPr>
              <a:t>Φαίνεται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επίσης</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ότι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πλέον</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χρειάζεται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κάτι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περισσότερο</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από</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ένα</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πτυχίο</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για</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να</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βρει</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κάποιος</a:t>
            </a:r>
            <a:r>
              <a:rPr lang="en-GB" sz="4000" b="1" dirty="0" smtClean="0">
                <a:effectLst>
                  <a:outerShdw blurRad="38100" dist="38100" dir="2700000" algn="tl">
                    <a:srgbClr val="000000">
                      <a:alpha val="43137"/>
                    </a:srgbClr>
                  </a:outerShdw>
                </a:effectLst>
                <a:latin typeface="Arial" charset="0"/>
              </a:rPr>
              <a:t> </a:t>
            </a:r>
            <a:r>
              <a:rPr lang="en-GB" sz="4000" b="1" dirty="0" err="1" smtClean="0">
                <a:effectLst>
                  <a:outerShdw blurRad="38100" dist="38100" dir="2700000" algn="tl">
                    <a:srgbClr val="000000">
                      <a:alpha val="43137"/>
                    </a:srgbClr>
                  </a:outerShdw>
                </a:effectLst>
                <a:latin typeface="Arial" charset="0"/>
              </a:rPr>
              <a:t>δουλειά</a:t>
            </a:r>
            <a:r>
              <a:rPr lang="en-GB" sz="4000" b="1" dirty="0" smtClean="0">
                <a:effectLst>
                  <a:outerShdw blurRad="38100" dist="38100" dir="2700000" algn="tl">
                    <a:srgbClr val="000000">
                      <a:alpha val="43137"/>
                    </a:srgbClr>
                  </a:outerShdw>
                </a:effectLst>
                <a:latin typeface="Arial" charset="0"/>
              </a:rPr>
              <a:t>.</a:t>
            </a:r>
            <a:r>
              <a:rPr lang="en-GB" sz="4000" b="1" dirty="0" smtClean="0">
                <a:effectLst>
                  <a:outerShdw blurRad="38100" dist="38100" dir="2700000" algn="tl">
                    <a:srgbClr val="000000">
                      <a:alpha val="43137"/>
                    </a:srgbClr>
                  </a:outerShdw>
                </a:effectLst>
              </a:rPr>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ctrTitle"/>
          </p:nvPr>
        </p:nvSpPr>
        <p:spPr>
          <a:xfrm>
            <a:off x="609600" y="457200"/>
            <a:ext cx="7772400" cy="1114412"/>
          </a:xfrm>
        </p:spPr>
        <p:txBody>
          <a:bodyPr>
            <a:normAutofit fontScale="90000"/>
          </a:bodyPr>
          <a:lstStyle/>
          <a:p>
            <a:pPr eaLnBrk="1" hangingPunct="1"/>
            <a:r>
              <a:rPr lang="en-GB" b="1" dirty="0" err="1" smtClean="0">
                <a:latin typeface="Arial" charset="0"/>
              </a:rPr>
              <a:t>Ποιος</a:t>
            </a:r>
            <a:r>
              <a:rPr lang="en-GB" b="1" dirty="0" smtClean="0">
                <a:latin typeface="Arial" charset="0"/>
              </a:rPr>
              <a:t> </a:t>
            </a:r>
            <a:r>
              <a:rPr lang="en-GB" b="1" dirty="0" err="1" smtClean="0">
                <a:latin typeface="Arial" charset="0"/>
              </a:rPr>
              <a:t>και</a:t>
            </a:r>
            <a:r>
              <a:rPr lang="en-GB" b="1" dirty="0" smtClean="0">
                <a:latin typeface="Arial" charset="0"/>
              </a:rPr>
              <a:t> </a:t>
            </a:r>
            <a:r>
              <a:rPr lang="en-GB" b="1" dirty="0" err="1" smtClean="0">
                <a:latin typeface="Arial" charset="0"/>
              </a:rPr>
              <a:t>με</a:t>
            </a:r>
            <a:r>
              <a:rPr lang="en-GB" b="1" dirty="0" smtClean="0">
                <a:latin typeface="Arial" charset="0"/>
              </a:rPr>
              <a:t> </a:t>
            </a:r>
            <a:r>
              <a:rPr lang="en-GB" b="1" dirty="0" err="1" smtClean="0">
                <a:latin typeface="Arial" charset="0"/>
              </a:rPr>
              <a:t>ποιο</a:t>
            </a:r>
            <a:r>
              <a:rPr lang="en-GB" b="1" dirty="0" smtClean="0">
                <a:latin typeface="Arial" charset="0"/>
              </a:rPr>
              <a:t> </a:t>
            </a:r>
            <a:r>
              <a:rPr lang="en-GB" b="1" dirty="0" err="1" smtClean="0">
                <a:latin typeface="Arial" charset="0"/>
              </a:rPr>
              <a:t>τρόπο</a:t>
            </a:r>
            <a:r>
              <a:rPr lang="en-GB" b="1" dirty="0" smtClean="0">
                <a:latin typeface="Arial" charset="0"/>
              </a:rPr>
              <a:t> </a:t>
            </a:r>
            <a:r>
              <a:rPr lang="en-GB" b="1" dirty="0" err="1" smtClean="0">
                <a:latin typeface="Arial" charset="0"/>
              </a:rPr>
              <a:t>θα</a:t>
            </a:r>
            <a:r>
              <a:rPr lang="en-GB" b="1" dirty="0" smtClean="0">
                <a:latin typeface="Arial" charset="0"/>
              </a:rPr>
              <a:t> </a:t>
            </a:r>
            <a:r>
              <a:rPr lang="en-GB" b="1" dirty="0" err="1" smtClean="0">
                <a:latin typeface="Arial" charset="0"/>
              </a:rPr>
              <a:t>πάρει</a:t>
            </a:r>
            <a:r>
              <a:rPr lang="en-GB" b="1" dirty="0" smtClean="0">
                <a:latin typeface="Arial" charset="0"/>
              </a:rPr>
              <a:t> </a:t>
            </a:r>
            <a:r>
              <a:rPr lang="en-GB" b="1" dirty="0" err="1" smtClean="0">
                <a:latin typeface="Arial" charset="0"/>
              </a:rPr>
              <a:t>συνέντευξη</a:t>
            </a:r>
            <a:r>
              <a:rPr lang="en-GB" dirty="0" smtClean="0"/>
              <a:t> </a:t>
            </a:r>
          </a:p>
        </p:txBody>
      </p:sp>
      <p:sp>
        <p:nvSpPr>
          <p:cNvPr id="35843" name="Rectangle 3"/>
          <p:cNvSpPr>
            <a:spLocks noGrp="1" noChangeArrowheads="1"/>
          </p:cNvSpPr>
          <p:nvPr>
            <p:ph type="subTitle" idx="1"/>
          </p:nvPr>
        </p:nvSpPr>
        <p:spPr>
          <a:xfrm>
            <a:off x="457200" y="1752600"/>
            <a:ext cx="8153400" cy="4800600"/>
          </a:xfrm>
        </p:spPr>
        <p:txBody>
          <a:bodyPr/>
          <a:lstStyle/>
          <a:p>
            <a:pPr algn="l" eaLnBrk="1" hangingPunct="1"/>
            <a:r>
              <a:rPr lang="en-GB" dirty="0" err="1" smtClean="0">
                <a:latin typeface="Arial" charset="0"/>
              </a:rPr>
              <a:t>Μπορεί</a:t>
            </a:r>
            <a:r>
              <a:rPr lang="en-GB" dirty="0" smtClean="0">
                <a:latin typeface="Arial" charset="0"/>
              </a:rPr>
              <a:t> η </a:t>
            </a:r>
            <a:r>
              <a:rPr lang="en-GB" dirty="0" err="1" smtClean="0">
                <a:latin typeface="Arial" charset="0"/>
              </a:rPr>
              <a:t>συνέντευξη</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γίνει</a:t>
            </a:r>
            <a:r>
              <a:rPr lang="en-GB" dirty="0" smtClean="0">
                <a:latin typeface="Arial" charset="0"/>
              </a:rPr>
              <a:t>:</a:t>
            </a:r>
            <a:endParaRPr lang="el-GR" dirty="0" smtClean="0">
              <a:latin typeface="Arial" charset="0"/>
            </a:endParaRPr>
          </a:p>
          <a:p>
            <a:pPr algn="l" eaLnBrk="1" hangingPunct="1">
              <a:buFontTx/>
              <a:buChar char="•"/>
            </a:pPr>
            <a:r>
              <a:rPr lang="en-GB" dirty="0" err="1" smtClean="0">
                <a:latin typeface="Arial" charset="0"/>
              </a:rPr>
              <a:t>από</a:t>
            </a:r>
            <a:r>
              <a:rPr lang="en-GB" dirty="0" smtClean="0">
                <a:latin typeface="Arial" charset="0"/>
              </a:rPr>
              <a:t> </a:t>
            </a:r>
            <a:r>
              <a:rPr lang="en-GB" dirty="0" err="1" smtClean="0">
                <a:latin typeface="Arial" charset="0"/>
              </a:rPr>
              <a:t>τον</a:t>
            </a:r>
            <a:r>
              <a:rPr lang="en-GB" dirty="0" smtClean="0">
                <a:latin typeface="Arial" charset="0"/>
              </a:rPr>
              <a:t> </a:t>
            </a:r>
            <a:r>
              <a:rPr lang="en-GB" b="1" dirty="0" err="1" smtClean="0">
                <a:latin typeface="Arial" charset="0"/>
              </a:rPr>
              <a:t>υπεύθυνο</a:t>
            </a:r>
            <a:r>
              <a:rPr lang="en-GB" b="1" dirty="0" smtClean="0">
                <a:latin typeface="Arial" charset="0"/>
              </a:rPr>
              <a:t> </a:t>
            </a:r>
            <a:r>
              <a:rPr lang="en-GB" b="1" dirty="0" err="1" smtClean="0">
                <a:latin typeface="Arial" charset="0"/>
              </a:rPr>
              <a:t>προσωπικού</a:t>
            </a:r>
            <a:r>
              <a:rPr lang="en-GB" b="1" dirty="0" smtClean="0">
                <a:latin typeface="Arial" charset="0"/>
              </a:rPr>
              <a:t> </a:t>
            </a:r>
            <a:r>
              <a:rPr lang="en-GB" dirty="0" err="1" smtClean="0">
                <a:latin typeface="Arial" charset="0"/>
              </a:rPr>
              <a:t>της</a:t>
            </a:r>
            <a:r>
              <a:rPr lang="en-GB" dirty="0" smtClean="0">
                <a:latin typeface="Arial" charset="0"/>
              </a:rPr>
              <a:t> </a:t>
            </a:r>
            <a:r>
              <a:rPr lang="en-GB" dirty="0" err="1" smtClean="0">
                <a:latin typeface="Arial" charset="0"/>
              </a:rPr>
              <a:t>επιχείρησης</a:t>
            </a:r>
            <a:r>
              <a:rPr lang="en-GB" dirty="0" smtClean="0">
                <a:latin typeface="Arial" charset="0"/>
              </a:rPr>
              <a:t> (</a:t>
            </a:r>
            <a:r>
              <a:rPr lang="en-GB" dirty="0" err="1" smtClean="0">
                <a:latin typeface="Arial" charset="0"/>
              </a:rPr>
              <a:t>πολλές</a:t>
            </a:r>
            <a:r>
              <a:rPr lang="en-GB" dirty="0" smtClean="0">
                <a:latin typeface="Arial" charset="0"/>
              </a:rPr>
              <a:t> </a:t>
            </a:r>
            <a:r>
              <a:rPr lang="en-GB" dirty="0" err="1" smtClean="0">
                <a:latin typeface="Arial" charset="0"/>
              </a:rPr>
              <a:t>φορές</a:t>
            </a:r>
            <a:r>
              <a:rPr lang="en-GB" dirty="0" smtClean="0">
                <a:latin typeface="Arial" charset="0"/>
              </a:rPr>
              <a:t> </a:t>
            </a:r>
            <a:r>
              <a:rPr lang="en-GB" dirty="0" err="1" smtClean="0">
                <a:latin typeface="Arial" charset="0"/>
              </a:rPr>
              <a:t>είναι</a:t>
            </a:r>
            <a:r>
              <a:rPr lang="en-GB" dirty="0" smtClean="0">
                <a:latin typeface="Arial" charset="0"/>
              </a:rPr>
              <a:t> ο </a:t>
            </a:r>
            <a:r>
              <a:rPr lang="en-GB" dirty="0" err="1" smtClean="0">
                <a:latin typeface="Arial" charset="0"/>
              </a:rPr>
              <a:t>ίδιος</a:t>
            </a:r>
            <a:r>
              <a:rPr lang="en-GB" dirty="0" smtClean="0">
                <a:latin typeface="Arial" charset="0"/>
              </a:rPr>
              <a:t> ο </a:t>
            </a:r>
            <a:r>
              <a:rPr lang="en-GB" dirty="0" err="1" smtClean="0">
                <a:latin typeface="Arial" charset="0"/>
              </a:rPr>
              <a:t>επιχειρηματίας</a:t>
            </a:r>
            <a:r>
              <a:rPr lang="en-GB" dirty="0" smtClean="0">
                <a:latin typeface="Arial" charset="0"/>
              </a:rPr>
              <a:t>) ή </a:t>
            </a:r>
            <a:r>
              <a:rPr lang="en-GB" dirty="0" err="1" smtClean="0">
                <a:latin typeface="Arial" charset="0"/>
              </a:rPr>
              <a:t>από</a:t>
            </a:r>
            <a:r>
              <a:rPr lang="en-GB" dirty="0" smtClean="0">
                <a:latin typeface="Arial" charset="0"/>
              </a:rPr>
              <a:t> </a:t>
            </a:r>
            <a:r>
              <a:rPr lang="en-GB" dirty="0" err="1" smtClean="0">
                <a:latin typeface="Arial" charset="0"/>
              </a:rPr>
              <a:t>ομάδα</a:t>
            </a:r>
            <a:r>
              <a:rPr lang="en-GB" dirty="0" smtClean="0">
                <a:latin typeface="Arial" charset="0"/>
              </a:rPr>
              <a:t> </a:t>
            </a:r>
            <a:r>
              <a:rPr lang="en-GB" dirty="0" err="1" smtClean="0">
                <a:latin typeface="Arial" charset="0"/>
              </a:rPr>
              <a:t>στελεχών</a:t>
            </a:r>
            <a:r>
              <a:rPr lang="en-GB" dirty="0" smtClean="0">
                <a:latin typeface="Arial" charset="0"/>
              </a:rPr>
              <a:t> </a:t>
            </a:r>
            <a:r>
              <a:rPr lang="en-GB" dirty="0" err="1" smtClean="0">
                <a:latin typeface="Arial" charset="0"/>
              </a:rPr>
              <a:t>της</a:t>
            </a:r>
            <a:r>
              <a:rPr lang="en-GB" dirty="0" smtClean="0">
                <a:latin typeface="Arial" charset="0"/>
              </a:rPr>
              <a:t> </a:t>
            </a:r>
            <a:r>
              <a:rPr lang="en-GB" dirty="0" err="1" smtClean="0">
                <a:latin typeface="Arial" charset="0"/>
              </a:rPr>
              <a:t>επιχείρησης</a:t>
            </a:r>
            <a:r>
              <a:rPr lang="en-GB" dirty="0" smtClean="0"/>
              <a:t> </a:t>
            </a:r>
            <a:endParaRPr lang="el-GR" dirty="0" smtClean="0"/>
          </a:p>
          <a:p>
            <a:pPr algn="l" eaLnBrk="1" hangingPunct="1">
              <a:buFontTx/>
              <a:buChar char="•"/>
            </a:pPr>
            <a:r>
              <a:rPr lang="en-GB" dirty="0" err="1" smtClean="0">
                <a:latin typeface="Arial" charset="0"/>
              </a:rPr>
              <a:t>από</a:t>
            </a:r>
            <a:r>
              <a:rPr lang="en-GB" dirty="0" smtClean="0">
                <a:latin typeface="Arial" charset="0"/>
              </a:rPr>
              <a:t> </a:t>
            </a:r>
            <a:r>
              <a:rPr lang="en-GB" b="1" dirty="0" err="1" smtClean="0">
                <a:latin typeface="Arial" charset="0"/>
              </a:rPr>
              <a:t>εξειδικευμένους</a:t>
            </a:r>
            <a:r>
              <a:rPr lang="en-GB" dirty="0" smtClean="0">
                <a:latin typeface="Arial" charset="0"/>
              </a:rPr>
              <a:t> </a:t>
            </a:r>
            <a:r>
              <a:rPr lang="en-GB" dirty="0" err="1" smtClean="0">
                <a:latin typeface="Arial" charset="0"/>
              </a:rPr>
              <a:t>στον</a:t>
            </a:r>
            <a:r>
              <a:rPr lang="en-GB" dirty="0" smtClean="0">
                <a:latin typeface="Arial" charset="0"/>
              </a:rPr>
              <a:t> </a:t>
            </a:r>
            <a:r>
              <a:rPr lang="en-GB" dirty="0" err="1" smtClean="0">
                <a:latin typeface="Arial" charset="0"/>
              </a:rPr>
              <a:t>τομέα</a:t>
            </a:r>
            <a:r>
              <a:rPr lang="en-GB" dirty="0" smtClean="0">
                <a:latin typeface="Arial" charset="0"/>
              </a:rPr>
              <a:t> </a:t>
            </a:r>
            <a:r>
              <a:rPr lang="en-GB" dirty="0" err="1" smtClean="0">
                <a:latin typeface="Arial" charset="0"/>
              </a:rPr>
              <a:t>αυτό</a:t>
            </a:r>
            <a:r>
              <a:rPr lang="en-GB" dirty="0" smtClean="0">
                <a:latin typeface="Arial" charset="0"/>
              </a:rPr>
              <a:t> </a:t>
            </a:r>
            <a:r>
              <a:rPr lang="en-GB" dirty="0" err="1" smtClean="0">
                <a:latin typeface="Arial" charset="0"/>
              </a:rPr>
              <a:t>ανθρώπους</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40</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36867" name="Rectangle 3"/>
          <p:cNvSpPr>
            <a:spLocks noGrp="1" noChangeArrowheads="1"/>
          </p:cNvSpPr>
          <p:nvPr>
            <p:ph type="subTitle" idx="1"/>
          </p:nvPr>
        </p:nvSpPr>
        <p:spPr>
          <a:xfrm>
            <a:off x="228600" y="228600"/>
            <a:ext cx="8686800" cy="6324600"/>
          </a:xfrm>
        </p:spPr>
        <p:txBody>
          <a:bodyPr/>
          <a:lstStyle/>
          <a:p>
            <a:pPr algn="l" eaLnBrk="1" hangingPunct="1"/>
            <a:r>
              <a:rPr lang="en-GB" sz="2600" dirty="0" err="1" smtClean="0">
                <a:latin typeface="Arial" charset="0"/>
              </a:rPr>
              <a:t>Μπορεί</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είναι</a:t>
            </a:r>
            <a:r>
              <a:rPr lang="en-GB" sz="2600" dirty="0" smtClean="0">
                <a:latin typeface="Arial" charset="0"/>
              </a:rPr>
              <a:t>:</a:t>
            </a:r>
            <a:endParaRPr lang="en-GB" sz="2600" dirty="0" smtClean="0"/>
          </a:p>
          <a:p>
            <a:pPr algn="l" eaLnBrk="1" hangingPunct="1">
              <a:buFontTx/>
              <a:buChar char="•"/>
            </a:pPr>
            <a:r>
              <a:rPr lang="el-GR" sz="2600" dirty="0" smtClean="0">
                <a:latin typeface="Arial" charset="0"/>
              </a:rPr>
              <a:t> </a:t>
            </a:r>
            <a:r>
              <a:rPr lang="en-GB" sz="2600" b="1" dirty="0" err="1" smtClean="0">
                <a:latin typeface="Arial" charset="0"/>
              </a:rPr>
              <a:t>Ατομική</a:t>
            </a:r>
            <a:r>
              <a:rPr lang="en-GB" sz="2600" dirty="0" smtClean="0">
                <a:latin typeface="Arial" charset="0"/>
              </a:rPr>
              <a:t> </a:t>
            </a:r>
            <a:r>
              <a:rPr lang="en-GB" sz="2600" dirty="0" err="1" smtClean="0">
                <a:latin typeface="Arial" charset="0"/>
              </a:rPr>
              <a:t>που</a:t>
            </a:r>
            <a:r>
              <a:rPr lang="en-GB" sz="2600" dirty="0" smtClean="0">
                <a:latin typeface="Arial" charset="0"/>
              </a:rPr>
              <a:t> </a:t>
            </a:r>
            <a:r>
              <a:rPr lang="en-GB" sz="2600" dirty="0" err="1" smtClean="0">
                <a:latin typeface="Arial" charset="0"/>
              </a:rPr>
              <a:t>θα</a:t>
            </a:r>
            <a:r>
              <a:rPr lang="en-GB" sz="2600" dirty="0" smtClean="0">
                <a:latin typeface="Arial" charset="0"/>
              </a:rPr>
              <a:t> </a:t>
            </a:r>
            <a:r>
              <a:rPr lang="en-GB" sz="2600" dirty="0" err="1" smtClean="0">
                <a:latin typeface="Arial" charset="0"/>
              </a:rPr>
              <a:t>έχει</a:t>
            </a:r>
            <a:r>
              <a:rPr lang="en-GB" sz="2600" dirty="0" smtClean="0">
                <a:latin typeface="Arial" charset="0"/>
              </a:rPr>
              <a:t> </a:t>
            </a:r>
            <a:r>
              <a:rPr lang="en-GB" sz="2600" dirty="0" err="1" smtClean="0">
                <a:latin typeface="Arial" charset="0"/>
              </a:rPr>
              <a:t>τη</a:t>
            </a:r>
            <a:r>
              <a:rPr lang="en-GB" sz="2600" dirty="0" smtClean="0">
                <a:latin typeface="Arial" charset="0"/>
              </a:rPr>
              <a:t> </a:t>
            </a:r>
            <a:r>
              <a:rPr lang="en-GB" sz="2600" dirty="0" err="1" smtClean="0">
                <a:latin typeface="Arial" charset="0"/>
              </a:rPr>
              <a:t>μορφή</a:t>
            </a:r>
            <a:r>
              <a:rPr lang="en-GB" sz="2600" dirty="0" smtClean="0">
                <a:latin typeface="Arial" charset="0"/>
              </a:rPr>
              <a:t> </a:t>
            </a:r>
            <a:r>
              <a:rPr lang="en-GB" sz="2600" dirty="0" err="1" smtClean="0">
                <a:latin typeface="Arial" charset="0"/>
              </a:rPr>
              <a:t>συνομιλίας</a:t>
            </a:r>
            <a:r>
              <a:rPr lang="en-GB" sz="2600" dirty="0" smtClean="0">
                <a:latin typeface="Arial" charset="0"/>
              </a:rPr>
              <a:t> </a:t>
            </a:r>
            <a:r>
              <a:rPr lang="en-GB" sz="2600" dirty="0" err="1" smtClean="0">
                <a:latin typeface="Arial" charset="0"/>
              </a:rPr>
              <a:t>με</a:t>
            </a:r>
            <a:r>
              <a:rPr lang="en-GB" sz="2600" dirty="0" smtClean="0">
                <a:latin typeface="Arial" charset="0"/>
              </a:rPr>
              <a:t> </a:t>
            </a:r>
            <a:r>
              <a:rPr lang="en-GB" sz="2600" dirty="0" err="1" smtClean="0">
                <a:latin typeface="Arial" charset="0"/>
              </a:rPr>
              <a:t>σκοπό</a:t>
            </a:r>
            <a:r>
              <a:rPr lang="en-GB" sz="2600" dirty="0" smtClean="0">
                <a:latin typeface="Arial" charset="0"/>
              </a:rPr>
              <a:t> </a:t>
            </a:r>
            <a:r>
              <a:rPr lang="en-GB" sz="2600" dirty="0" err="1" smtClean="0">
                <a:latin typeface="Arial" charset="0"/>
              </a:rPr>
              <a:t>την</a:t>
            </a:r>
            <a:r>
              <a:rPr lang="en-GB" sz="2600" dirty="0" smtClean="0">
                <a:latin typeface="Arial" charset="0"/>
              </a:rPr>
              <a:t> </a:t>
            </a:r>
            <a:r>
              <a:rPr lang="en-GB" sz="2600" dirty="0" err="1" smtClean="0">
                <a:latin typeface="Arial" charset="0"/>
              </a:rPr>
              <a:t>ανταλλαγή</a:t>
            </a:r>
            <a:r>
              <a:rPr lang="en-GB" sz="2600" dirty="0" smtClean="0">
                <a:latin typeface="Arial" charset="0"/>
              </a:rPr>
              <a:t> </a:t>
            </a:r>
            <a:r>
              <a:rPr lang="en-GB" sz="2600" dirty="0" err="1" smtClean="0">
                <a:latin typeface="Arial" charset="0"/>
              </a:rPr>
              <a:t>πληροφοριών</a:t>
            </a:r>
            <a:r>
              <a:rPr lang="en-GB" sz="2600" dirty="0" smtClean="0">
                <a:latin typeface="Arial" charset="0"/>
              </a:rPr>
              <a:t>.</a:t>
            </a:r>
            <a:r>
              <a:rPr lang="en-GB" sz="2600" dirty="0" smtClean="0"/>
              <a:t> </a:t>
            </a:r>
          </a:p>
          <a:p>
            <a:pPr algn="l" eaLnBrk="1" hangingPunct="1">
              <a:buFontTx/>
              <a:buChar char="•"/>
            </a:pPr>
            <a:r>
              <a:rPr lang="el-GR" sz="2600" dirty="0" smtClean="0">
                <a:latin typeface="Arial" charset="0"/>
              </a:rPr>
              <a:t> </a:t>
            </a:r>
            <a:r>
              <a:rPr lang="en-GB" sz="2600" b="1" dirty="0" err="1" smtClean="0">
                <a:latin typeface="Arial" charset="0"/>
              </a:rPr>
              <a:t>Από</a:t>
            </a:r>
            <a:r>
              <a:rPr lang="en-GB" sz="2600" b="1" dirty="0" smtClean="0">
                <a:latin typeface="Arial" charset="0"/>
              </a:rPr>
              <a:t> </a:t>
            </a:r>
            <a:r>
              <a:rPr lang="en-GB" sz="2600" b="1" dirty="0" err="1" smtClean="0">
                <a:latin typeface="Arial" charset="0"/>
              </a:rPr>
              <a:t>επιτροπή</a:t>
            </a:r>
            <a:r>
              <a:rPr lang="en-GB" sz="2600" b="1" dirty="0" smtClean="0">
                <a:latin typeface="Arial" charset="0"/>
              </a:rPr>
              <a:t> </a:t>
            </a:r>
            <a:r>
              <a:rPr lang="en-GB" sz="2600" dirty="0" err="1" smtClean="0">
                <a:latin typeface="Arial" charset="0"/>
              </a:rPr>
              <a:t>όταν</a:t>
            </a:r>
            <a:r>
              <a:rPr lang="en-GB" sz="2600" dirty="0" smtClean="0">
                <a:latin typeface="Arial" charset="0"/>
              </a:rPr>
              <a:t> </a:t>
            </a:r>
            <a:r>
              <a:rPr lang="en-GB" sz="2600" dirty="0" err="1" smtClean="0">
                <a:latin typeface="Arial" charset="0"/>
              </a:rPr>
              <a:t>χρειάζεται</a:t>
            </a:r>
            <a:r>
              <a:rPr lang="en-GB" sz="2600" dirty="0" smtClean="0">
                <a:latin typeface="Arial" charset="0"/>
              </a:rPr>
              <a:t> </a:t>
            </a:r>
            <a:r>
              <a:rPr lang="en-GB" sz="2600" dirty="0" err="1" smtClean="0">
                <a:latin typeface="Arial" charset="0"/>
              </a:rPr>
              <a:t>για</a:t>
            </a:r>
            <a:r>
              <a:rPr lang="en-GB" sz="2600" dirty="0" smtClean="0">
                <a:latin typeface="Arial" charset="0"/>
              </a:rPr>
              <a:t> </a:t>
            </a:r>
            <a:r>
              <a:rPr lang="en-GB" sz="2600" dirty="0" err="1" smtClean="0">
                <a:latin typeface="Arial" charset="0"/>
              </a:rPr>
              <a:t>οικονομία</a:t>
            </a:r>
            <a:r>
              <a:rPr lang="en-GB" sz="2600" dirty="0" smtClean="0">
                <a:latin typeface="Arial" charset="0"/>
              </a:rPr>
              <a:t> </a:t>
            </a:r>
            <a:r>
              <a:rPr lang="en-GB" sz="2600" dirty="0" err="1" smtClean="0">
                <a:latin typeface="Arial" charset="0"/>
              </a:rPr>
              <a:t>χρόνου</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εκτιμήσουν</a:t>
            </a:r>
            <a:r>
              <a:rPr lang="en-GB" sz="2600" dirty="0" smtClean="0">
                <a:latin typeface="Arial" charset="0"/>
              </a:rPr>
              <a:t> </a:t>
            </a:r>
            <a:r>
              <a:rPr lang="en-GB" sz="2600" dirty="0" err="1" smtClean="0">
                <a:latin typeface="Arial" charset="0"/>
              </a:rPr>
              <a:t>περισσότεροι</a:t>
            </a:r>
            <a:r>
              <a:rPr lang="en-GB" sz="2600" dirty="0" smtClean="0">
                <a:latin typeface="Arial" charset="0"/>
              </a:rPr>
              <a:t> </a:t>
            </a:r>
            <a:r>
              <a:rPr lang="en-GB" sz="2600" dirty="0" err="1" smtClean="0">
                <a:latin typeface="Arial" charset="0"/>
              </a:rPr>
              <a:t>από</a:t>
            </a:r>
            <a:r>
              <a:rPr lang="en-GB" sz="2600" dirty="0" smtClean="0">
                <a:latin typeface="Arial" charset="0"/>
              </a:rPr>
              <a:t> </a:t>
            </a:r>
            <a:r>
              <a:rPr lang="en-GB" sz="2600" dirty="0" err="1" smtClean="0">
                <a:latin typeface="Arial" charset="0"/>
              </a:rPr>
              <a:t>έναν</a:t>
            </a:r>
            <a:r>
              <a:rPr lang="en-GB" sz="2600" dirty="0" smtClean="0">
                <a:latin typeface="Arial" charset="0"/>
              </a:rPr>
              <a:t>, </a:t>
            </a:r>
            <a:r>
              <a:rPr lang="en-GB" sz="2600" dirty="0" err="1" smtClean="0">
                <a:latin typeface="Arial" charset="0"/>
              </a:rPr>
              <a:t>αν</a:t>
            </a:r>
            <a:r>
              <a:rPr lang="en-GB" sz="2600" dirty="0" smtClean="0">
                <a:latin typeface="Arial" charset="0"/>
              </a:rPr>
              <a:t> </a:t>
            </a:r>
            <a:r>
              <a:rPr lang="en-GB" sz="2600" dirty="0" err="1" smtClean="0">
                <a:latin typeface="Arial" charset="0"/>
              </a:rPr>
              <a:t>πληρούνται</a:t>
            </a:r>
            <a:r>
              <a:rPr lang="en-GB" sz="2600" dirty="0" smtClean="0">
                <a:latin typeface="Arial" charset="0"/>
              </a:rPr>
              <a:t> </a:t>
            </a:r>
            <a:r>
              <a:rPr lang="en-GB" sz="2600" dirty="0" err="1" smtClean="0">
                <a:latin typeface="Arial" charset="0"/>
              </a:rPr>
              <a:t>οι</a:t>
            </a:r>
            <a:r>
              <a:rPr lang="en-GB" sz="2600" dirty="0" smtClean="0">
                <a:latin typeface="Arial" charset="0"/>
              </a:rPr>
              <a:t> </a:t>
            </a:r>
            <a:r>
              <a:rPr lang="en-GB" sz="2600" dirty="0" err="1" smtClean="0">
                <a:latin typeface="Arial" charset="0"/>
              </a:rPr>
              <a:t>προϋποθέσεις</a:t>
            </a:r>
            <a:r>
              <a:rPr lang="en-GB" sz="2600" dirty="0" smtClean="0">
                <a:latin typeface="Arial" charset="0"/>
              </a:rPr>
              <a:t> </a:t>
            </a:r>
            <a:r>
              <a:rPr lang="en-GB" sz="2600" dirty="0" err="1" smtClean="0">
                <a:latin typeface="Arial" charset="0"/>
              </a:rPr>
              <a:t>πρόσληψης</a:t>
            </a:r>
            <a:r>
              <a:rPr lang="en-GB" sz="2600" dirty="0" smtClean="0">
                <a:latin typeface="Arial" charset="0"/>
              </a:rPr>
              <a:t>.</a:t>
            </a:r>
            <a:r>
              <a:rPr lang="en-GB" sz="2600" dirty="0" smtClean="0"/>
              <a:t> </a:t>
            </a:r>
          </a:p>
          <a:p>
            <a:pPr algn="l" eaLnBrk="1" hangingPunct="1">
              <a:buFontTx/>
              <a:buChar char="•"/>
            </a:pPr>
            <a:r>
              <a:rPr lang="el-GR" sz="2600" dirty="0" smtClean="0">
                <a:latin typeface="Arial" charset="0"/>
              </a:rPr>
              <a:t> </a:t>
            </a:r>
            <a:r>
              <a:rPr lang="en-GB" sz="2600" b="1" dirty="0" err="1" smtClean="0">
                <a:latin typeface="Arial" charset="0"/>
              </a:rPr>
              <a:t>Ομαδική</a:t>
            </a:r>
            <a:r>
              <a:rPr lang="en-GB" sz="2600" dirty="0" smtClean="0">
                <a:latin typeface="Arial" charset="0"/>
              </a:rPr>
              <a:t>, </a:t>
            </a:r>
            <a:r>
              <a:rPr lang="en-GB" sz="2600" dirty="0" err="1" smtClean="0">
                <a:latin typeface="Arial" charset="0"/>
              </a:rPr>
              <a:t>στην</a:t>
            </a:r>
            <a:r>
              <a:rPr lang="en-GB" sz="2600" dirty="0" smtClean="0">
                <a:latin typeface="Arial" charset="0"/>
              </a:rPr>
              <a:t> </a:t>
            </a:r>
            <a:r>
              <a:rPr lang="en-GB" sz="2600" dirty="0" err="1" smtClean="0">
                <a:latin typeface="Arial" charset="0"/>
              </a:rPr>
              <a:t>περίπτωση</a:t>
            </a:r>
            <a:r>
              <a:rPr lang="en-GB" sz="2600" dirty="0" smtClean="0">
                <a:latin typeface="Arial" charset="0"/>
              </a:rPr>
              <a:t> </a:t>
            </a:r>
            <a:r>
              <a:rPr lang="en-GB" sz="2600" dirty="0" err="1" smtClean="0">
                <a:latin typeface="Arial" charset="0"/>
              </a:rPr>
              <a:t>αυτή</a:t>
            </a:r>
            <a:r>
              <a:rPr lang="en-GB" sz="2600" dirty="0" smtClean="0">
                <a:latin typeface="Arial" charset="0"/>
              </a:rPr>
              <a:t> </a:t>
            </a:r>
            <a:r>
              <a:rPr lang="en-GB" sz="2600" dirty="0" err="1" smtClean="0">
                <a:latin typeface="Arial" charset="0"/>
              </a:rPr>
              <a:t>ακολουθεί</a:t>
            </a:r>
            <a:r>
              <a:rPr lang="en-GB" sz="2600" dirty="0" smtClean="0">
                <a:latin typeface="Arial" charset="0"/>
              </a:rPr>
              <a:t> </a:t>
            </a:r>
            <a:r>
              <a:rPr lang="en-GB" sz="2600" dirty="0" err="1" smtClean="0">
                <a:latin typeface="Arial" charset="0"/>
              </a:rPr>
              <a:t>συνήθως</a:t>
            </a:r>
            <a:r>
              <a:rPr lang="en-GB" sz="2600" dirty="0" smtClean="0">
                <a:latin typeface="Arial" charset="0"/>
              </a:rPr>
              <a:t> </a:t>
            </a:r>
            <a:r>
              <a:rPr lang="en-GB" sz="2600" dirty="0" err="1" smtClean="0">
                <a:latin typeface="Arial" charset="0"/>
              </a:rPr>
              <a:t>και</a:t>
            </a:r>
            <a:r>
              <a:rPr lang="en-GB" sz="2600" dirty="0" smtClean="0">
                <a:latin typeface="Arial" charset="0"/>
              </a:rPr>
              <a:t> </a:t>
            </a:r>
            <a:r>
              <a:rPr lang="en-GB" sz="2600" dirty="0" err="1" smtClean="0">
                <a:latin typeface="Arial" charset="0"/>
              </a:rPr>
              <a:t>δεύτερη</a:t>
            </a:r>
            <a:r>
              <a:rPr lang="en-GB" sz="2600" dirty="0" smtClean="0">
                <a:latin typeface="Arial" charset="0"/>
              </a:rPr>
              <a:t> </a:t>
            </a:r>
            <a:r>
              <a:rPr lang="en-GB" sz="2600" dirty="0" err="1" smtClean="0">
                <a:latin typeface="Arial" charset="0"/>
              </a:rPr>
              <a:t>συνέντευξη</a:t>
            </a:r>
            <a:r>
              <a:rPr lang="en-GB" sz="2600" dirty="0" smtClean="0">
                <a:latin typeface="Arial" charset="0"/>
              </a:rPr>
              <a:t> </a:t>
            </a:r>
            <a:r>
              <a:rPr lang="en-GB" sz="2600" dirty="0" err="1" smtClean="0">
                <a:latin typeface="Arial" charset="0"/>
              </a:rPr>
              <a:t>με</a:t>
            </a:r>
            <a:r>
              <a:rPr lang="en-GB" sz="2600" dirty="0" smtClean="0">
                <a:latin typeface="Arial" charset="0"/>
              </a:rPr>
              <a:t> </a:t>
            </a:r>
            <a:r>
              <a:rPr lang="en-GB" sz="2600" dirty="0" err="1" smtClean="0">
                <a:latin typeface="Arial" charset="0"/>
              </a:rPr>
              <a:t>τον</a:t>
            </a:r>
            <a:r>
              <a:rPr lang="en-GB" sz="2600" dirty="0" smtClean="0">
                <a:latin typeface="Arial" charset="0"/>
              </a:rPr>
              <a:t> </a:t>
            </a:r>
            <a:r>
              <a:rPr lang="en-GB" sz="2600" dirty="0" err="1" smtClean="0">
                <a:latin typeface="Arial" charset="0"/>
              </a:rPr>
              <a:t>καθένα</a:t>
            </a:r>
            <a:r>
              <a:rPr lang="en-GB" sz="2600" dirty="0" smtClean="0">
                <a:latin typeface="Arial" charset="0"/>
              </a:rPr>
              <a:t>. </a:t>
            </a:r>
            <a:endParaRPr lang="en-GB" sz="2600" dirty="0" smtClean="0"/>
          </a:p>
          <a:p>
            <a:pPr algn="l" eaLnBrk="1" hangingPunct="1"/>
            <a:r>
              <a:rPr lang="en-GB" sz="2600" dirty="0" err="1" smtClean="0">
                <a:latin typeface="Arial" charset="0"/>
              </a:rPr>
              <a:t>Χρησιμοποιείται</a:t>
            </a:r>
            <a:r>
              <a:rPr lang="en-GB" sz="2600" dirty="0" smtClean="0">
                <a:latin typeface="Arial" charset="0"/>
              </a:rPr>
              <a:t> </a:t>
            </a:r>
            <a:r>
              <a:rPr lang="en-GB" sz="2600" dirty="0" err="1" smtClean="0">
                <a:latin typeface="Arial" charset="0"/>
              </a:rPr>
              <a:t>όμως</a:t>
            </a:r>
            <a:r>
              <a:rPr lang="en-GB" sz="2600" dirty="0" smtClean="0">
                <a:latin typeface="Arial" charset="0"/>
              </a:rPr>
              <a:t> </a:t>
            </a:r>
            <a:r>
              <a:rPr lang="en-GB" sz="2600" dirty="0" err="1" smtClean="0">
                <a:latin typeface="Arial" charset="0"/>
              </a:rPr>
              <a:t>πολύ</a:t>
            </a:r>
            <a:r>
              <a:rPr lang="en-GB" sz="2600" dirty="0" smtClean="0">
                <a:latin typeface="Arial" charset="0"/>
              </a:rPr>
              <a:t> </a:t>
            </a:r>
            <a:r>
              <a:rPr lang="en-GB" sz="2600" dirty="0" err="1" smtClean="0">
                <a:latin typeface="Arial" charset="0"/>
              </a:rPr>
              <a:t>συχνά</a:t>
            </a:r>
            <a:r>
              <a:rPr lang="en-GB" sz="2600" dirty="0" smtClean="0">
                <a:latin typeface="Arial" charset="0"/>
              </a:rPr>
              <a:t> </a:t>
            </a:r>
            <a:r>
              <a:rPr lang="en-GB" sz="2600" dirty="0" err="1" smtClean="0">
                <a:latin typeface="Arial" charset="0"/>
              </a:rPr>
              <a:t>για</a:t>
            </a:r>
            <a:r>
              <a:rPr lang="en-GB" sz="2600" dirty="0" smtClean="0">
                <a:latin typeface="Arial" charset="0"/>
              </a:rPr>
              <a:t> </a:t>
            </a:r>
            <a:r>
              <a:rPr lang="en-GB" sz="2600" dirty="0" err="1" smtClean="0">
                <a:latin typeface="Arial" charset="0"/>
              </a:rPr>
              <a:t>περιπτώσεις</a:t>
            </a:r>
            <a:r>
              <a:rPr lang="en-GB" sz="2600" dirty="0" smtClean="0">
                <a:latin typeface="Arial" charset="0"/>
              </a:rPr>
              <a:t> </a:t>
            </a:r>
            <a:r>
              <a:rPr lang="en-GB" sz="2600" dirty="0" err="1" smtClean="0">
                <a:latin typeface="Arial" charset="0"/>
              </a:rPr>
              <a:t>που</a:t>
            </a:r>
            <a:r>
              <a:rPr lang="en-GB" sz="2600" dirty="0" smtClean="0">
                <a:latin typeface="Arial" charset="0"/>
              </a:rPr>
              <a:t> </a:t>
            </a:r>
            <a:r>
              <a:rPr lang="en-GB" sz="2600" dirty="0" err="1" smtClean="0">
                <a:latin typeface="Arial" charset="0"/>
              </a:rPr>
              <a:t>προσπαθεί</a:t>
            </a:r>
            <a:r>
              <a:rPr lang="en-GB" sz="2600" dirty="0" smtClean="0">
                <a:latin typeface="Arial" charset="0"/>
              </a:rPr>
              <a:t> ο </a:t>
            </a:r>
            <a:r>
              <a:rPr lang="en-GB" sz="2600" dirty="0" err="1" smtClean="0">
                <a:latin typeface="Arial" charset="0"/>
              </a:rPr>
              <a:t>εργοδότης</a:t>
            </a:r>
            <a:r>
              <a:rPr lang="en-GB" sz="2600" dirty="0" smtClean="0">
                <a:latin typeface="Arial" charset="0"/>
              </a:rPr>
              <a:t> </a:t>
            </a:r>
            <a:r>
              <a:rPr lang="en-GB" sz="2600" dirty="0" err="1" smtClean="0">
                <a:latin typeface="Arial" charset="0"/>
              </a:rPr>
              <a:t>να</a:t>
            </a:r>
            <a:r>
              <a:rPr lang="en-GB" sz="2600" dirty="0" smtClean="0">
                <a:latin typeface="Arial" charset="0"/>
              </a:rPr>
              <a:t> </a:t>
            </a:r>
            <a:r>
              <a:rPr lang="en-GB" sz="2600" dirty="0" err="1" smtClean="0">
                <a:latin typeface="Arial" charset="0"/>
              </a:rPr>
              <a:t>διερευνήσει</a:t>
            </a:r>
            <a:r>
              <a:rPr lang="en-GB" sz="2600" dirty="0" smtClean="0">
                <a:latin typeface="Arial" charset="0"/>
              </a:rPr>
              <a:t> </a:t>
            </a:r>
            <a:r>
              <a:rPr lang="en-GB" sz="2600" dirty="0" err="1" smtClean="0">
                <a:latin typeface="Arial" charset="0"/>
              </a:rPr>
              <a:t>δυνατότητες</a:t>
            </a:r>
            <a:r>
              <a:rPr lang="en-GB" sz="2600" dirty="0" smtClean="0">
                <a:latin typeface="Arial" charset="0"/>
              </a:rPr>
              <a:t> </a:t>
            </a:r>
            <a:r>
              <a:rPr lang="en-GB" sz="2600" dirty="0" err="1" smtClean="0">
                <a:latin typeface="Arial" charset="0"/>
              </a:rPr>
              <a:t>διεύθυνσης</a:t>
            </a:r>
            <a:r>
              <a:rPr lang="en-GB" sz="2600" dirty="0" smtClean="0">
                <a:latin typeface="Arial" charset="0"/>
              </a:rPr>
              <a:t> </a:t>
            </a:r>
            <a:r>
              <a:rPr lang="en-GB" sz="2600" dirty="0" err="1" smtClean="0">
                <a:latin typeface="Arial" charset="0"/>
              </a:rPr>
              <a:t>ομάδας</a:t>
            </a:r>
            <a:r>
              <a:rPr lang="en-GB" sz="2600" dirty="0" smtClean="0">
                <a:latin typeface="Arial" charset="0"/>
              </a:rPr>
              <a:t> </a:t>
            </a:r>
            <a:r>
              <a:rPr lang="en-GB" sz="2600" dirty="0" err="1" smtClean="0">
                <a:latin typeface="Arial" charset="0"/>
              </a:rPr>
              <a:t>και</a:t>
            </a:r>
            <a:r>
              <a:rPr lang="en-GB" sz="2600" dirty="0" smtClean="0">
                <a:latin typeface="Arial" charset="0"/>
              </a:rPr>
              <a:t> </a:t>
            </a:r>
            <a:r>
              <a:rPr lang="en-GB" sz="2600" dirty="0" err="1" smtClean="0">
                <a:latin typeface="Arial" charset="0"/>
              </a:rPr>
              <a:t>ικανότητας</a:t>
            </a:r>
            <a:r>
              <a:rPr lang="en-GB" sz="2600" dirty="0" smtClean="0">
                <a:latin typeface="Arial" charset="0"/>
              </a:rPr>
              <a:t> </a:t>
            </a:r>
            <a:r>
              <a:rPr lang="en-GB" sz="2600" dirty="0" err="1" smtClean="0">
                <a:latin typeface="Arial" charset="0"/>
              </a:rPr>
              <a:t>επικοινωνίας</a:t>
            </a:r>
            <a:r>
              <a:rPr lang="en-GB" sz="2600" dirty="0" smtClean="0">
                <a:latin typeface="Arial" charset="0"/>
              </a:rPr>
              <a:t>.</a:t>
            </a:r>
            <a:endParaRPr lang="en-GB" sz="2600" dirty="0" smtClean="0"/>
          </a:p>
          <a:p>
            <a:pPr algn="l" eaLnBrk="1" hangingPunct="1"/>
            <a:r>
              <a:rPr lang="en-GB" sz="2600" b="1" i="1" u="sng" dirty="0" err="1" smtClean="0">
                <a:latin typeface="Arial" charset="0"/>
              </a:rPr>
              <a:t>Σημείωση</a:t>
            </a:r>
            <a:r>
              <a:rPr lang="en-GB" sz="2600" b="1" i="1" u="sng" dirty="0" smtClean="0">
                <a:latin typeface="Arial" charset="0"/>
              </a:rPr>
              <a:t>: </a:t>
            </a:r>
            <a:r>
              <a:rPr lang="en-GB" sz="2600" b="1" i="1" u="sng" dirty="0" err="1" smtClean="0">
                <a:latin typeface="Arial" charset="0"/>
              </a:rPr>
              <a:t>Καλό</a:t>
            </a:r>
            <a:r>
              <a:rPr lang="en-GB" sz="2600" b="1" i="1" u="sng" dirty="0" smtClean="0">
                <a:latin typeface="Arial" charset="0"/>
              </a:rPr>
              <a:t> </a:t>
            </a:r>
            <a:r>
              <a:rPr lang="en-GB" sz="2600" b="1" i="1" u="sng" dirty="0" err="1" smtClean="0">
                <a:latin typeface="Arial" charset="0"/>
              </a:rPr>
              <a:t>είναι</a:t>
            </a:r>
            <a:r>
              <a:rPr lang="en-GB" sz="2600" b="1" i="1" u="sng" dirty="0" smtClean="0">
                <a:latin typeface="Arial" charset="0"/>
              </a:rPr>
              <a:t> </a:t>
            </a:r>
            <a:r>
              <a:rPr lang="en-GB" sz="2600" b="1" i="1" u="sng" dirty="0" err="1" smtClean="0">
                <a:latin typeface="Arial" charset="0"/>
              </a:rPr>
              <a:t>να</a:t>
            </a:r>
            <a:r>
              <a:rPr lang="en-GB" sz="2600" b="1" i="1" u="sng" dirty="0" smtClean="0">
                <a:latin typeface="Arial" charset="0"/>
              </a:rPr>
              <a:t> </a:t>
            </a:r>
            <a:r>
              <a:rPr lang="en-GB" sz="2600" b="1" i="1" u="sng" dirty="0" err="1" smtClean="0">
                <a:latin typeface="Arial" charset="0"/>
              </a:rPr>
              <a:t>προσπαθήσει</a:t>
            </a:r>
            <a:r>
              <a:rPr lang="en-GB" sz="2600" b="1" i="1" u="sng" dirty="0" smtClean="0">
                <a:latin typeface="Arial" charset="0"/>
              </a:rPr>
              <a:t> </a:t>
            </a:r>
            <a:r>
              <a:rPr lang="en-GB" sz="2600" b="1" i="1" u="sng" dirty="0" err="1" smtClean="0">
                <a:latin typeface="Arial" charset="0"/>
              </a:rPr>
              <a:t>κάποιος</a:t>
            </a:r>
            <a:r>
              <a:rPr lang="en-GB" sz="2600" b="1" i="1" u="sng" dirty="0" smtClean="0">
                <a:latin typeface="Arial" charset="0"/>
              </a:rPr>
              <a:t> </a:t>
            </a:r>
            <a:r>
              <a:rPr lang="en-GB" sz="2600" b="1" i="1" u="sng" dirty="0" err="1" smtClean="0">
                <a:latin typeface="Arial" charset="0"/>
              </a:rPr>
              <a:t>να</a:t>
            </a:r>
            <a:r>
              <a:rPr lang="en-GB" sz="2600" b="1" i="1" u="sng" dirty="0" smtClean="0">
                <a:latin typeface="Arial" charset="0"/>
              </a:rPr>
              <a:t> </a:t>
            </a:r>
            <a:r>
              <a:rPr lang="en-GB" sz="2600" b="1" i="1" u="sng" dirty="0" err="1" smtClean="0">
                <a:latin typeface="Arial" charset="0"/>
              </a:rPr>
              <a:t>μάθει</a:t>
            </a:r>
            <a:r>
              <a:rPr lang="en-GB" sz="2600" b="1" i="1" u="sng" dirty="0" smtClean="0">
                <a:latin typeface="Arial" charset="0"/>
              </a:rPr>
              <a:t> </a:t>
            </a:r>
            <a:r>
              <a:rPr lang="en-GB" sz="2600" b="1" i="1" u="sng" dirty="0" err="1" smtClean="0">
                <a:latin typeface="Arial" charset="0"/>
              </a:rPr>
              <a:t>εκ</a:t>
            </a:r>
            <a:r>
              <a:rPr lang="en-GB" sz="2600" b="1" i="1" u="sng" dirty="0" smtClean="0">
                <a:latin typeface="Arial" charset="0"/>
              </a:rPr>
              <a:t> </a:t>
            </a:r>
            <a:r>
              <a:rPr lang="en-GB" sz="2600" b="1" i="1" u="sng" dirty="0" err="1" smtClean="0">
                <a:latin typeface="Arial" charset="0"/>
              </a:rPr>
              <a:t>των</a:t>
            </a:r>
            <a:r>
              <a:rPr lang="en-GB" sz="2600" b="1" i="1" u="sng" dirty="0" smtClean="0">
                <a:latin typeface="Arial" charset="0"/>
              </a:rPr>
              <a:t> </a:t>
            </a:r>
            <a:r>
              <a:rPr lang="en-GB" sz="2600" b="1" i="1" u="sng" dirty="0" err="1" smtClean="0">
                <a:latin typeface="Arial" charset="0"/>
              </a:rPr>
              <a:t>προτέρων</a:t>
            </a:r>
            <a:r>
              <a:rPr lang="en-GB" sz="2600" b="1" i="1" u="sng" dirty="0" smtClean="0">
                <a:latin typeface="Arial" charset="0"/>
              </a:rPr>
              <a:t> </a:t>
            </a:r>
            <a:r>
              <a:rPr lang="en-GB" sz="2600" b="1" i="1" u="sng" dirty="0" err="1" smtClean="0">
                <a:latin typeface="Arial" charset="0"/>
              </a:rPr>
              <a:t>τον</a:t>
            </a:r>
            <a:r>
              <a:rPr lang="en-GB" sz="2600" b="1" i="1" u="sng" dirty="0" smtClean="0">
                <a:latin typeface="Arial" charset="0"/>
              </a:rPr>
              <a:t> </a:t>
            </a:r>
            <a:r>
              <a:rPr lang="en-GB" sz="2600" b="1" i="1" u="sng" dirty="0" err="1" smtClean="0">
                <a:latin typeface="Arial" charset="0"/>
              </a:rPr>
              <a:t>τρόπο</a:t>
            </a:r>
            <a:r>
              <a:rPr lang="en-GB" sz="2600" b="1" i="1" u="sng" dirty="0" smtClean="0">
                <a:latin typeface="Arial" charset="0"/>
              </a:rPr>
              <a:t> </a:t>
            </a:r>
            <a:r>
              <a:rPr lang="en-GB" sz="2600" b="1" i="1" u="sng" dirty="0" err="1" smtClean="0">
                <a:latin typeface="Arial" charset="0"/>
              </a:rPr>
              <a:t>που</a:t>
            </a:r>
            <a:r>
              <a:rPr lang="en-GB" sz="2600" b="1" i="1" u="sng" dirty="0" smtClean="0">
                <a:latin typeface="Arial" charset="0"/>
              </a:rPr>
              <a:t> </a:t>
            </a:r>
            <a:r>
              <a:rPr lang="en-GB" sz="2600" b="1" i="1" u="sng" dirty="0" err="1" smtClean="0">
                <a:latin typeface="Arial" charset="0"/>
              </a:rPr>
              <a:t>θα</a:t>
            </a:r>
            <a:r>
              <a:rPr lang="en-GB" sz="2600" b="1" i="1" u="sng" dirty="0" smtClean="0">
                <a:latin typeface="Arial" charset="0"/>
              </a:rPr>
              <a:t> </a:t>
            </a:r>
            <a:r>
              <a:rPr lang="en-GB" sz="2600" b="1" i="1" u="sng" dirty="0" err="1" smtClean="0">
                <a:latin typeface="Arial" charset="0"/>
              </a:rPr>
              <a:t>γίνει</a:t>
            </a:r>
            <a:r>
              <a:rPr lang="en-GB" sz="2600" b="1" i="1" u="sng" dirty="0" smtClean="0">
                <a:latin typeface="Arial" charset="0"/>
              </a:rPr>
              <a:t> η </a:t>
            </a:r>
            <a:r>
              <a:rPr lang="en-GB" sz="2600" b="1" i="1" u="sng" dirty="0" err="1" smtClean="0">
                <a:latin typeface="Arial" charset="0"/>
              </a:rPr>
              <a:t>συνέντευξη</a:t>
            </a:r>
            <a:r>
              <a:rPr lang="en-GB" sz="2600" b="1" i="1" u="sng" dirty="0" smtClean="0">
                <a:latin typeface="Arial" charset="0"/>
              </a:rPr>
              <a:t> </a:t>
            </a:r>
            <a:r>
              <a:rPr lang="en-GB" sz="2600" b="1" i="1" u="sng" dirty="0" err="1" smtClean="0">
                <a:latin typeface="Arial" charset="0"/>
              </a:rPr>
              <a:t>καθώς</a:t>
            </a:r>
            <a:r>
              <a:rPr lang="en-GB" sz="2600" b="1" i="1" u="sng" dirty="0" smtClean="0">
                <a:latin typeface="Arial" charset="0"/>
              </a:rPr>
              <a:t> </a:t>
            </a:r>
            <a:r>
              <a:rPr lang="en-GB" sz="2600" b="1" i="1" u="sng" dirty="0" err="1" smtClean="0">
                <a:latin typeface="Arial" charset="0"/>
              </a:rPr>
              <a:t>και</a:t>
            </a:r>
            <a:r>
              <a:rPr lang="en-GB" sz="2600" b="1" i="1" u="sng" dirty="0" smtClean="0">
                <a:latin typeface="Arial" charset="0"/>
              </a:rPr>
              <a:t> </a:t>
            </a:r>
            <a:r>
              <a:rPr lang="en-GB" sz="2600" b="1" i="1" u="sng" dirty="0" err="1" smtClean="0">
                <a:latin typeface="Arial" charset="0"/>
              </a:rPr>
              <a:t>το</a:t>
            </a:r>
            <a:r>
              <a:rPr lang="en-GB" sz="2600" b="1" i="1" u="sng" dirty="0" smtClean="0">
                <a:latin typeface="Arial" charset="0"/>
              </a:rPr>
              <a:t> </a:t>
            </a:r>
            <a:r>
              <a:rPr lang="en-GB" sz="2600" b="1" i="1" u="sng" dirty="0" err="1" smtClean="0">
                <a:latin typeface="Arial" charset="0"/>
              </a:rPr>
              <a:t>πρόσωπο</a:t>
            </a:r>
            <a:r>
              <a:rPr lang="en-GB" sz="2600" b="1" i="1" u="sng" dirty="0" smtClean="0">
                <a:latin typeface="Arial" charset="0"/>
              </a:rPr>
              <a:t> </a:t>
            </a:r>
            <a:r>
              <a:rPr lang="en-GB" sz="2600" b="1" i="1" u="sng" dirty="0" err="1" smtClean="0">
                <a:latin typeface="Arial" charset="0"/>
              </a:rPr>
              <a:t>του</a:t>
            </a:r>
            <a:r>
              <a:rPr lang="en-GB" sz="2600" b="1" i="1" u="sng" dirty="0" smtClean="0">
                <a:latin typeface="Arial" charset="0"/>
              </a:rPr>
              <a:t> </a:t>
            </a:r>
            <a:r>
              <a:rPr lang="en-GB" sz="2600" b="1" i="1" u="sng" dirty="0" err="1" smtClean="0">
                <a:latin typeface="Arial" charset="0"/>
              </a:rPr>
              <a:t>υπεύθυνου</a:t>
            </a:r>
            <a:r>
              <a:rPr lang="en-GB" sz="2600" b="1" i="1" u="sng" dirty="0" smtClean="0">
                <a:latin typeface="Arial" charset="0"/>
              </a:rPr>
              <a:t>.</a:t>
            </a:r>
            <a:endParaRPr lang="en-GB" sz="2600"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09600" y="457200"/>
            <a:ext cx="7772400" cy="1042974"/>
          </a:xfrm>
        </p:spPr>
        <p:txBody>
          <a:bodyPr>
            <a:normAutofit fontScale="90000"/>
          </a:bodyPr>
          <a:lstStyle/>
          <a:p>
            <a:pPr eaLnBrk="1" hangingPunct="1"/>
            <a:r>
              <a:rPr lang="en-GB" b="1" dirty="0" err="1" smtClean="0">
                <a:latin typeface="Arial" charset="0"/>
              </a:rPr>
              <a:t>Προετοιμασία</a:t>
            </a:r>
            <a:r>
              <a:rPr lang="en-GB" b="1" dirty="0" smtClean="0">
                <a:latin typeface="Arial" charset="0"/>
              </a:rPr>
              <a:t> </a:t>
            </a:r>
            <a:r>
              <a:rPr lang="en-GB" b="1" dirty="0" err="1" smtClean="0">
                <a:latin typeface="Arial" charset="0"/>
              </a:rPr>
              <a:t>για</a:t>
            </a:r>
            <a:r>
              <a:rPr lang="en-GB" b="1" dirty="0" smtClean="0">
                <a:latin typeface="Arial" charset="0"/>
              </a:rPr>
              <a:t> </a:t>
            </a:r>
            <a:r>
              <a:rPr lang="en-GB" b="1" dirty="0" err="1" smtClean="0">
                <a:latin typeface="Arial" charset="0"/>
              </a:rPr>
              <a:t>τη</a:t>
            </a:r>
            <a:r>
              <a:rPr lang="en-GB" b="1" dirty="0" smtClean="0">
                <a:latin typeface="Arial" charset="0"/>
              </a:rPr>
              <a:t> </a:t>
            </a:r>
            <a:r>
              <a:rPr lang="en-GB" b="1" dirty="0" err="1" smtClean="0">
                <a:latin typeface="Arial" charset="0"/>
              </a:rPr>
              <a:t>συνέντευξη</a:t>
            </a:r>
            <a:r>
              <a:rPr lang="en-GB" dirty="0" smtClean="0"/>
              <a:t> </a:t>
            </a:r>
          </a:p>
        </p:txBody>
      </p:sp>
      <p:sp>
        <p:nvSpPr>
          <p:cNvPr id="37891" name="Rectangle 3"/>
          <p:cNvSpPr>
            <a:spLocks noGrp="1" noChangeArrowheads="1"/>
          </p:cNvSpPr>
          <p:nvPr>
            <p:ph type="subTitle" idx="1"/>
          </p:nvPr>
        </p:nvSpPr>
        <p:spPr>
          <a:xfrm>
            <a:off x="457200" y="1600200"/>
            <a:ext cx="8153400" cy="4953000"/>
          </a:xfrm>
        </p:spPr>
        <p:txBody>
          <a:bodyPr/>
          <a:lstStyle/>
          <a:p>
            <a:pPr algn="l" eaLnBrk="1" hangingPunct="1"/>
            <a:r>
              <a:rPr lang="en-GB" sz="2800" smtClean="0">
                <a:latin typeface="Arial" charset="0"/>
              </a:rPr>
              <a:t>Κατά την συνέντευξη προσπαθεί ο υποψήφιος να παρουσιάσει τον καλύτερο εαυτό του , ώστε να κερδίσει τις εντυπώσεις γιατί το πιθανότερο είναι να μην του δοθεί δεύτερη ευκαιρία</a:t>
            </a:r>
            <a:br>
              <a:rPr lang="en-GB" sz="2800" smtClean="0">
                <a:latin typeface="Arial" charset="0"/>
              </a:rPr>
            </a:br>
            <a:r>
              <a:rPr lang="en-GB" sz="2800" smtClean="0">
                <a:latin typeface="Arial" charset="0"/>
              </a:rPr>
              <a:t>Πρέπει λοιπόν να είναι αποτελεσματικός-η στην παρουσίαση των προσόντων του γνωρίζοντας ότι δεν αρκούν μόνο αυτά για να κερδίσει την θέση εργασίας.</a:t>
            </a:r>
            <a:endParaRPr lang="el-GR" sz="2800" smtClean="0">
              <a:latin typeface="Arial" charset="0"/>
            </a:endParaRPr>
          </a:p>
          <a:p>
            <a:pPr algn="l" eaLnBrk="1" hangingPunct="1"/>
            <a:r>
              <a:rPr lang="en-GB" sz="2800" smtClean="0">
                <a:latin typeface="Arial" charset="0"/>
              </a:rPr>
              <a:t/>
            </a:r>
            <a:br>
              <a:rPr lang="en-GB" sz="2800" smtClean="0">
                <a:latin typeface="Arial" charset="0"/>
              </a:rPr>
            </a:br>
            <a:r>
              <a:rPr lang="en-GB" sz="2800" b="1" u="sng" smtClean="0">
                <a:latin typeface="Arial" charset="0"/>
              </a:rPr>
              <a:t>Προετοιμάζεται λοιπόν όσο καλύτερα μπορεί για την συνέντευξη:</a:t>
            </a:r>
            <a:r>
              <a:rPr lang="en-GB" sz="2800" b="1" u="sng"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b="1" smtClean="0">
                <a:latin typeface="Arial" charset="0"/>
              </a:rPr>
              <a:t>Ψυχολογικά:</a:t>
            </a:r>
            <a:r>
              <a:rPr lang="en-GB" smtClean="0"/>
              <a:t> </a:t>
            </a:r>
          </a:p>
        </p:txBody>
      </p:sp>
      <p:sp>
        <p:nvSpPr>
          <p:cNvPr id="38915" name="Rectangle 3"/>
          <p:cNvSpPr>
            <a:spLocks noGrp="1" noChangeArrowheads="1"/>
          </p:cNvSpPr>
          <p:nvPr>
            <p:ph type="subTitle" idx="1"/>
          </p:nvPr>
        </p:nvSpPr>
        <p:spPr>
          <a:xfrm>
            <a:off x="228600" y="1219200"/>
            <a:ext cx="8915400" cy="5638800"/>
          </a:xfrm>
        </p:spPr>
        <p:txBody>
          <a:bodyPr/>
          <a:lstStyle/>
          <a:p>
            <a:pPr algn="l" eaLnBrk="1" hangingPunct="1"/>
            <a:r>
              <a:rPr lang="en-GB" sz="2800" smtClean="0">
                <a:latin typeface="Arial" charset="0"/>
              </a:rPr>
              <a:t>Προσπαθώντας να χαλαρώσει βελτιώνοντας την αυτοεικόνα του, τονώνοντας την αυτοπεποίθησή του και τέλος προσπαθώντας να ελέγξει με τον καλύτερο τρόπο το άγχος. </a:t>
            </a:r>
            <a:br>
              <a:rPr lang="en-GB" sz="2800" smtClean="0">
                <a:latin typeface="Arial" charset="0"/>
              </a:rPr>
            </a:br>
            <a:r>
              <a:rPr lang="en-GB" sz="2800" smtClean="0">
                <a:latin typeface="Arial" charset="0"/>
              </a:rPr>
              <a:t>Δεν πρέπει να ξεχνά ότι αυτή η διαδικασία χρειάζεται χρόνο και δεν την ξεκινά κάποιος την τελευταία στιγμή.</a:t>
            </a:r>
            <a:br>
              <a:rPr lang="en-GB" sz="2800" smtClean="0">
                <a:latin typeface="Arial" charset="0"/>
              </a:rPr>
            </a:br>
            <a:r>
              <a:rPr lang="en-GB" sz="2800" smtClean="0">
                <a:latin typeface="Arial" charset="0"/>
              </a:rPr>
              <a:t>Καλό θα ήταν να αρχίσει κάποιος πολύ νωρίς τις απαραίτητες ενέργειες τόνωσης του αυτοσεβασμού και ελέγχου του άγχους του καταφεύγοντας σε εγχειρίδια ή ειδικούς. Υπάρχουν τεχνικές που μπορούν να βοηθήσουν όποιον ενδιαφέρεται σε αυτή του την προσπάθειά.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43</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609600" y="457200"/>
            <a:ext cx="7772400" cy="971536"/>
          </a:xfrm>
        </p:spPr>
        <p:txBody>
          <a:bodyPr>
            <a:normAutofit fontScale="90000"/>
          </a:bodyPr>
          <a:lstStyle/>
          <a:p>
            <a:pPr eaLnBrk="1" hangingPunct="1"/>
            <a:r>
              <a:rPr lang="en-GB" b="1" dirty="0" err="1" smtClean="0">
                <a:latin typeface="Arial" charset="0"/>
              </a:rPr>
              <a:t>Συλλέγοντας</a:t>
            </a:r>
            <a:r>
              <a:rPr lang="en-GB" b="1" dirty="0" smtClean="0">
                <a:latin typeface="Arial" charset="0"/>
              </a:rPr>
              <a:t> </a:t>
            </a:r>
            <a:r>
              <a:rPr lang="en-GB" b="1" dirty="0" err="1" smtClean="0">
                <a:latin typeface="Arial" charset="0"/>
              </a:rPr>
              <a:t>πληροφορίες</a:t>
            </a:r>
            <a:r>
              <a:rPr lang="en-GB" b="1" dirty="0" smtClean="0">
                <a:latin typeface="Arial" charset="0"/>
              </a:rPr>
              <a:t>:</a:t>
            </a:r>
            <a:r>
              <a:rPr lang="en-GB" dirty="0" smtClean="0"/>
              <a:t> </a:t>
            </a:r>
          </a:p>
        </p:txBody>
      </p:sp>
      <p:sp>
        <p:nvSpPr>
          <p:cNvPr id="39939" name="Rectangle 3"/>
          <p:cNvSpPr>
            <a:spLocks noGrp="1" noChangeArrowheads="1"/>
          </p:cNvSpPr>
          <p:nvPr>
            <p:ph type="subTitle" idx="1"/>
          </p:nvPr>
        </p:nvSpPr>
        <p:spPr>
          <a:xfrm>
            <a:off x="457200" y="1371600"/>
            <a:ext cx="8153400" cy="5181600"/>
          </a:xfrm>
        </p:spPr>
        <p:txBody>
          <a:bodyPr/>
          <a:lstStyle/>
          <a:p>
            <a:pPr algn="l" eaLnBrk="1" hangingPunct="1"/>
            <a:r>
              <a:rPr lang="en-GB" sz="2800" b="1" smtClean="0">
                <a:latin typeface="Arial" charset="0"/>
              </a:rPr>
              <a:t>Γενικές πληροφορίες</a:t>
            </a:r>
            <a:r>
              <a:rPr lang="en-GB" sz="2800" smtClean="0">
                <a:latin typeface="Arial" charset="0"/>
              </a:rPr>
              <a:t> για την επιχείρηση, μπορούμε να αναφέρουμε ενδεικτικά στοιχεία</a:t>
            </a:r>
            <a:br>
              <a:rPr lang="en-GB" sz="2800" smtClean="0">
                <a:latin typeface="Arial" charset="0"/>
              </a:rPr>
            </a:br>
            <a:r>
              <a:rPr lang="en-GB" sz="2800" smtClean="0">
                <a:latin typeface="Arial" charset="0"/>
              </a:rPr>
              <a:t>Για το αντικείμενο εργασιών της επιχείρησης και τα είδη των προϊόντων ή των υπηρεσιών που παράγει.</a:t>
            </a:r>
            <a:endParaRPr lang="el-GR" sz="2800" smtClean="0"/>
          </a:p>
          <a:p>
            <a:pPr algn="l" eaLnBrk="1" hangingPunct="1">
              <a:buFontTx/>
              <a:buChar char="•"/>
            </a:pPr>
            <a:r>
              <a:rPr lang="en-GB" sz="2400" smtClean="0">
                <a:latin typeface="Arial" charset="0"/>
              </a:rPr>
              <a:t>Στοιχεία για τον κύκλο εργασιών της (τζίρο), και τους ρυθμούς ανάπτυξής της.</a:t>
            </a:r>
            <a:r>
              <a:rPr lang="en-GB" sz="2400" smtClean="0"/>
              <a:t> </a:t>
            </a:r>
          </a:p>
          <a:p>
            <a:pPr algn="l" eaLnBrk="1" hangingPunct="1">
              <a:buFontTx/>
              <a:buChar char="•"/>
            </a:pPr>
            <a:r>
              <a:rPr lang="en-GB" sz="2400" smtClean="0">
                <a:latin typeface="Arial" charset="0"/>
              </a:rPr>
              <a:t>Τη θέση της στην αγορά</a:t>
            </a:r>
            <a:r>
              <a:rPr lang="en-GB" sz="2400" smtClean="0"/>
              <a:t> </a:t>
            </a:r>
          </a:p>
          <a:p>
            <a:pPr algn="l" eaLnBrk="1" hangingPunct="1">
              <a:buFontTx/>
              <a:buChar char="•"/>
            </a:pPr>
            <a:r>
              <a:rPr lang="en-GB" sz="2400" smtClean="0">
                <a:latin typeface="Arial" charset="0"/>
              </a:rPr>
              <a:t>Την αγορά στην οποία απευθύνεται.</a:t>
            </a:r>
            <a:r>
              <a:rPr lang="en-GB" sz="2400" smtClean="0"/>
              <a:t> </a:t>
            </a:r>
          </a:p>
          <a:p>
            <a:pPr algn="l" eaLnBrk="1" hangingPunct="1">
              <a:buFontTx/>
              <a:buChar char="•"/>
            </a:pPr>
            <a:r>
              <a:rPr lang="en-GB" sz="2400" smtClean="0">
                <a:latin typeface="Arial" charset="0"/>
              </a:rPr>
              <a:t>Τα προβλήματα του κλάδου</a:t>
            </a:r>
            <a:r>
              <a:rPr lang="en-GB" sz="2400" smtClean="0"/>
              <a:t> </a:t>
            </a:r>
          </a:p>
          <a:p>
            <a:pPr algn="l" eaLnBrk="1" hangingPunct="1">
              <a:buFontTx/>
              <a:buChar char="•"/>
            </a:pPr>
            <a:r>
              <a:rPr lang="en-GB" sz="2400" smtClean="0">
                <a:latin typeface="Arial" charset="0"/>
              </a:rPr>
              <a:t>Στοιχεία του φορέα της επιχείρησης, των διευθυντών .</a:t>
            </a:r>
            <a:r>
              <a:rPr lang="en-GB" sz="24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ctrTitle"/>
          </p:nvPr>
        </p:nvSpPr>
        <p:spPr>
          <a:xfrm>
            <a:off x="609600" y="285728"/>
            <a:ext cx="7772400" cy="1285884"/>
          </a:xfrm>
        </p:spPr>
        <p:txBody>
          <a:bodyPr>
            <a:normAutofit fontScale="90000"/>
          </a:bodyPr>
          <a:lstStyle/>
          <a:p>
            <a:pPr eaLnBrk="1" hangingPunct="1"/>
            <a:r>
              <a:rPr lang="en-GB" sz="3200" b="1" dirty="0" err="1" smtClean="0">
                <a:latin typeface="Arial" charset="0"/>
              </a:rPr>
              <a:t>Πηγές</a:t>
            </a:r>
            <a:r>
              <a:rPr lang="en-GB" sz="3200" dirty="0" smtClean="0">
                <a:latin typeface="Arial" charset="0"/>
              </a:rPr>
              <a:t>, </a:t>
            </a:r>
            <a:r>
              <a:rPr lang="en-GB" sz="3200" dirty="0" err="1" smtClean="0">
                <a:latin typeface="Arial" charset="0"/>
              </a:rPr>
              <a:t>για</a:t>
            </a:r>
            <a:r>
              <a:rPr lang="en-GB" sz="3200" dirty="0" smtClean="0">
                <a:latin typeface="Arial" charset="0"/>
              </a:rPr>
              <a:t> </a:t>
            </a:r>
            <a:r>
              <a:rPr lang="en-GB" sz="3200" dirty="0" err="1" smtClean="0">
                <a:latin typeface="Arial" charset="0"/>
              </a:rPr>
              <a:t>τη</a:t>
            </a:r>
            <a:r>
              <a:rPr lang="en-GB" sz="3200" dirty="0" smtClean="0">
                <a:latin typeface="Arial" charset="0"/>
              </a:rPr>
              <a:t> </a:t>
            </a:r>
            <a:r>
              <a:rPr lang="en-GB" sz="3200" dirty="0" err="1" smtClean="0">
                <a:latin typeface="Arial" charset="0"/>
              </a:rPr>
              <a:t>λήψη</a:t>
            </a:r>
            <a:r>
              <a:rPr lang="en-GB" sz="3200" dirty="0" smtClean="0">
                <a:latin typeface="Arial" charset="0"/>
              </a:rPr>
              <a:t>, </a:t>
            </a:r>
            <a:r>
              <a:rPr lang="en-GB" sz="3200" dirty="0" err="1" smtClean="0">
                <a:latin typeface="Arial" charset="0"/>
              </a:rPr>
              <a:t>αυτών</a:t>
            </a:r>
            <a:r>
              <a:rPr lang="en-GB" sz="3200" dirty="0" smtClean="0">
                <a:latin typeface="Arial" charset="0"/>
              </a:rPr>
              <a:t> </a:t>
            </a:r>
            <a:r>
              <a:rPr lang="en-GB" sz="3200" dirty="0" err="1" smtClean="0">
                <a:latin typeface="Arial" charset="0"/>
              </a:rPr>
              <a:t>των</a:t>
            </a:r>
            <a:r>
              <a:rPr lang="en-GB" sz="3200" dirty="0" smtClean="0">
                <a:latin typeface="Arial" charset="0"/>
              </a:rPr>
              <a:t> </a:t>
            </a:r>
            <a:r>
              <a:rPr lang="en-GB" sz="3200" dirty="0" err="1" smtClean="0">
                <a:latin typeface="Arial" charset="0"/>
              </a:rPr>
              <a:t>πληροφοριών</a:t>
            </a:r>
            <a:r>
              <a:rPr lang="en-GB" sz="3200" dirty="0" smtClean="0">
                <a:latin typeface="Arial" charset="0"/>
              </a:rPr>
              <a:t> </a:t>
            </a:r>
            <a:r>
              <a:rPr lang="en-GB" sz="3200" dirty="0" err="1" smtClean="0">
                <a:latin typeface="Arial" charset="0"/>
              </a:rPr>
              <a:t>μπορούν</a:t>
            </a:r>
            <a:r>
              <a:rPr lang="en-GB" sz="3200" dirty="0" smtClean="0">
                <a:latin typeface="Arial" charset="0"/>
              </a:rPr>
              <a:t> </a:t>
            </a:r>
            <a:r>
              <a:rPr lang="en-GB" sz="3200" dirty="0" err="1" smtClean="0">
                <a:latin typeface="Arial" charset="0"/>
              </a:rPr>
              <a:t>να</a:t>
            </a:r>
            <a:r>
              <a:rPr lang="en-GB" sz="3200" dirty="0" smtClean="0">
                <a:latin typeface="Arial" charset="0"/>
              </a:rPr>
              <a:t> </a:t>
            </a:r>
            <a:r>
              <a:rPr lang="en-GB" sz="3200" dirty="0" err="1" smtClean="0">
                <a:latin typeface="Arial" charset="0"/>
              </a:rPr>
              <a:t>αποτελέσουν</a:t>
            </a:r>
            <a:r>
              <a:rPr lang="en-GB" sz="3200" dirty="0" smtClean="0">
                <a:latin typeface="Arial" charset="0"/>
              </a:rPr>
              <a:t> </a:t>
            </a:r>
            <a:r>
              <a:rPr lang="en-GB" sz="3200" dirty="0" err="1" smtClean="0">
                <a:latin typeface="Arial" charset="0"/>
              </a:rPr>
              <a:t>ενδεικτικά</a:t>
            </a:r>
            <a:r>
              <a:rPr lang="en-GB" sz="3200" dirty="0" smtClean="0">
                <a:latin typeface="Arial" charset="0"/>
              </a:rPr>
              <a:t>:</a:t>
            </a:r>
            <a:endParaRPr lang="el-GR" dirty="0" smtClean="0"/>
          </a:p>
        </p:txBody>
      </p:sp>
      <p:sp>
        <p:nvSpPr>
          <p:cNvPr id="40963" name="Rectangle 3"/>
          <p:cNvSpPr>
            <a:spLocks noGrp="1" noChangeArrowheads="1"/>
          </p:cNvSpPr>
          <p:nvPr>
            <p:ph type="subTitle" idx="1"/>
          </p:nvPr>
        </p:nvSpPr>
        <p:spPr>
          <a:xfrm>
            <a:off x="428596" y="1500174"/>
            <a:ext cx="8153400" cy="4624398"/>
          </a:xfrm>
        </p:spPr>
        <p:txBody>
          <a:bodyPr/>
          <a:lstStyle/>
          <a:p>
            <a:pPr algn="l" eaLnBrk="1" hangingPunct="1"/>
            <a:endParaRPr lang="el-GR" dirty="0" smtClean="0"/>
          </a:p>
          <a:p>
            <a:pPr algn="l" eaLnBrk="1" hangingPunct="1">
              <a:buFontTx/>
              <a:buChar char="•"/>
            </a:pPr>
            <a:r>
              <a:rPr lang="el-GR" dirty="0" smtClean="0">
                <a:latin typeface="Arial" charset="0"/>
              </a:rPr>
              <a:t> </a:t>
            </a:r>
            <a:r>
              <a:rPr lang="en-GB" dirty="0" err="1" smtClean="0">
                <a:latin typeface="Arial" charset="0"/>
              </a:rPr>
              <a:t>οι</a:t>
            </a:r>
            <a:r>
              <a:rPr lang="en-GB" dirty="0" smtClean="0">
                <a:latin typeface="Arial" charset="0"/>
              </a:rPr>
              <a:t> </a:t>
            </a:r>
            <a:r>
              <a:rPr lang="en-GB" dirty="0" err="1" smtClean="0">
                <a:latin typeface="Arial" charset="0"/>
              </a:rPr>
              <a:t>οικονομικές</a:t>
            </a:r>
            <a:r>
              <a:rPr lang="en-GB" dirty="0" smtClean="0">
                <a:latin typeface="Arial" charset="0"/>
              </a:rPr>
              <a:t> </a:t>
            </a:r>
            <a:r>
              <a:rPr lang="en-GB" dirty="0" err="1" smtClean="0">
                <a:latin typeface="Arial" charset="0"/>
              </a:rPr>
              <a:t>εφημερίδες</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τα</a:t>
            </a:r>
            <a:r>
              <a:rPr lang="en-GB" dirty="0" smtClean="0">
                <a:latin typeface="Arial" charset="0"/>
              </a:rPr>
              <a:t> </a:t>
            </a:r>
            <a:r>
              <a:rPr lang="en-GB" dirty="0" err="1" smtClean="0">
                <a:latin typeface="Arial" charset="0"/>
              </a:rPr>
              <a:t>περιοδικά</a:t>
            </a:r>
            <a:r>
              <a:rPr lang="en-GB" dirty="0" smtClean="0">
                <a:latin typeface="Arial" charset="0"/>
              </a:rPr>
              <a:t>, </a:t>
            </a:r>
            <a:endParaRPr lang="en-GB" dirty="0" smtClean="0"/>
          </a:p>
          <a:p>
            <a:pPr algn="l" eaLnBrk="1" hangingPunct="1">
              <a:buFontTx/>
              <a:buChar char="•"/>
            </a:pPr>
            <a:r>
              <a:rPr lang="el-GR" dirty="0" smtClean="0">
                <a:latin typeface="Arial" charset="0"/>
              </a:rPr>
              <a:t> </a:t>
            </a:r>
            <a:r>
              <a:rPr lang="en-GB" dirty="0" err="1" smtClean="0">
                <a:latin typeface="Arial" charset="0"/>
              </a:rPr>
              <a:t>τα</a:t>
            </a:r>
            <a:r>
              <a:rPr lang="en-GB" dirty="0" smtClean="0">
                <a:latin typeface="Arial" charset="0"/>
              </a:rPr>
              <a:t> </a:t>
            </a:r>
            <a:r>
              <a:rPr lang="en-GB" dirty="0" err="1" smtClean="0">
                <a:latin typeface="Arial" charset="0"/>
              </a:rPr>
              <a:t>επαγγελματικά</a:t>
            </a:r>
            <a:r>
              <a:rPr lang="en-GB" dirty="0" smtClean="0">
                <a:latin typeface="Arial" charset="0"/>
              </a:rPr>
              <a:t>, </a:t>
            </a:r>
            <a:r>
              <a:rPr lang="en-GB" dirty="0" err="1" smtClean="0">
                <a:latin typeface="Arial" charset="0"/>
              </a:rPr>
              <a:t>επιμελητήρια</a:t>
            </a:r>
            <a:r>
              <a:rPr lang="en-GB" dirty="0" smtClean="0">
                <a:latin typeface="Arial" charset="0"/>
              </a:rPr>
              <a:t>, </a:t>
            </a:r>
            <a:r>
              <a:rPr lang="en-GB" dirty="0" err="1" smtClean="0">
                <a:latin typeface="Arial" charset="0"/>
              </a:rPr>
              <a:t>άνθρωποι</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εργάζονται</a:t>
            </a:r>
            <a:r>
              <a:rPr lang="en-GB" dirty="0" smtClean="0">
                <a:latin typeface="Arial" charset="0"/>
              </a:rPr>
              <a:t> </a:t>
            </a:r>
            <a:r>
              <a:rPr lang="en-GB" dirty="0" err="1" smtClean="0">
                <a:latin typeface="Arial" charset="0"/>
              </a:rPr>
              <a:t>ήδη</a:t>
            </a:r>
            <a:r>
              <a:rPr lang="en-GB" dirty="0" smtClean="0">
                <a:latin typeface="Arial" charset="0"/>
              </a:rPr>
              <a:t> </a:t>
            </a:r>
            <a:r>
              <a:rPr lang="en-GB" dirty="0" err="1" smtClean="0">
                <a:latin typeface="Arial" charset="0"/>
              </a:rPr>
              <a:t>στην</a:t>
            </a:r>
            <a:r>
              <a:rPr lang="en-GB" dirty="0" smtClean="0">
                <a:latin typeface="Arial" charset="0"/>
              </a:rPr>
              <a:t> </a:t>
            </a:r>
            <a:r>
              <a:rPr lang="en-GB" dirty="0" err="1" smtClean="0">
                <a:latin typeface="Arial" charset="0"/>
              </a:rPr>
              <a:t>επιχείρηση</a:t>
            </a:r>
            <a:r>
              <a:rPr lang="en-GB" dirty="0" smtClean="0"/>
              <a:t> </a:t>
            </a:r>
          </a:p>
          <a:p>
            <a:pPr algn="l" eaLnBrk="1" hangingPunct="1">
              <a:buFontTx/>
              <a:buChar char="•"/>
            </a:pPr>
            <a:r>
              <a:rPr lang="el-GR" dirty="0" smtClean="0">
                <a:latin typeface="Arial" charset="0"/>
              </a:rPr>
              <a:t> </a:t>
            </a:r>
            <a:r>
              <a:rPr lang="en-GB" dirty="0" err="1" smtClean="0">
                <a:latin typeface="Arial" charset="0"/>
              </a:rPr>
              <a:t>ειδικές</a:t>
            </a:r>
            <a:r>
              <a:rPr lang="en-GB" dirty="0" smtClean="0">
                <a:latin typeface="Arial" charset="0"/>
              </a:rPr>
              <a:t> </a:t>
            </a:r>
            <a:r>
              <a:rPr lang="en-GB" dirty="0" err="1" smtClean="0">
                <a:latin typeface="Arial" charset="0"/>
              </a:rPr>
              <a:t>βάσεις</a:t>
            </a:r>
            <a:r>
              <a:rPr lang="en-GB" dirty="0" smtClean="0">
                <a:latin typeface="Arial" charset="0"/>
              </a:rPr>
              <a:t> </a:t>
            </a:r>
            <a:r>
              <a:rPr lang="en-GB" dirty="0" err="1" smtClean="0">
                <a:latin typeface="Arial" charset="0"/>
              </a:rPr>
              <a:t>δεδομένων</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τέλος</a:t>
            </a:r>
            <a:r>
              <a:rPr lang="en-GB" dirty="0" smtClean="0"/>
              <a:t> </a:t>
            </a:r>
          </a:p>
          <a:p>
            <a:pPr algn="l" eaLnBrk="1" hangingPunct="1">
              <a:buFontTx/>
              <a:buChar char="•"/>
            </a:pPr>
            <a:r>
              <a:rPr lang="el-GR" dirty="0" smtClean="0">
                <a:latin typeface="Arial" charset="0"/>
              </a:rPr>
              <a:t> </a:t>
            </a:r>
            <a:r>
              <a:rPr lang="en-GB" dirty="0" err="1" smtClean="0">
                <a:latin typeface="Arial" charset="0"/>
              </a:rPr>
              <a:t>πιθανή</a:t>
            </a:r>
            <a:r>
              <a:rPr lang="en-GB" dirty="0" smtClean="0">
                <a:latin typeface="Arial" charset="0"/>
              </a:rPr>
              <a:t> </a:t>
            </a:r>
            <a:r>
              <a:rPr lang="en-GB" dirty="0" err="1" smtClean="0">
                <a:latin typeface="Arial" charset="0"/>
              </a:rPr>
              <a:t>σελίδα</a:t>
            </a:r>
            <a:r>
              <a:rPr lang="en-GB" dirty="0" smtClean="0">
                <a:latin typeface="Arial" charset="0"/>
              </a:rPr>
              <a:t> </a:t>
            </a:r>
            <a:r>
              <a:rPr lang="en-GB" dirty="0" err="1" smtClean="0">
                <a:latin typeface="Arial" charset="0"/>
              </a:rPr>
              <a:t>της</a:t>
            </a:r>
            <a:r>
              <a:rPr lang="en-GB" dirty="0" smtClean="0">
                <a:latin typeface="Arial" charset="0"/>
              </a:rPr>
              <a:t> </a:t>
            </a:r>
            <a:r>
              <a:rPr lang="en-GB" dirty="0" err="1" smtClean="0">
                <a:latin typeface="Arial" charset="0"/>
              </a:rPr>
              <a:t>επιχείρησης</a:t>
            </a:r>
            <a:r>
              <a:rPr lang="en-GB" dirty="0" smtClean="0">
                <a:latin typeface="Arial" charset="0"/>
              </a:rPr>
              <a:t> </a:t>
            </a:r>
            <a:r>
              <a:rPr lang="en-GB" dirty="0" err="1" smtClean="0">
                <a:latin typeface="Arial" charset="0"/>
              </a:rPr>
              <a:t>στο</a:t>
            </a:r>
            <a:r>
              <a:rPr lang="en-GB" dirty="0" smtClean="0">
                <a:latin typeface="Arial" charset="0"/>
              </a:rPr>
              <a:t> </a:t>
            </a:r>
            <a:r>
              <a:rPr lang="en-GB" dirty="0" err="1" smtClean="0">
                <a:latin typeface="Arial" charset="0"/>
              </a:rPr>
              <a:t>δίκτυο</a:t>
            </a:r>
            <a:r>
              <a:rPr lang="en-GB" dirty="0" smtClean="0">
                <a:latin typeface="Arial" charset="0"/>
              </a:rPr>
              <a:t>.</a:t>
            </a:r>
            <a:r>
              <a:rPr lang="en-GB" sz="2800"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45</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subTitle" idx="1"/>
          </p:nvPr>
        </p:nvSpPr>
        <p:spPr>
          <a:xfrm>
            <a:off x="571472" y="357166"/>
            <a:ext cx="8153400" cy="6196034"/>
          </a:xfrm>
        </p:spPr>
        <p:txBody>
          <a:bodyPr/>
          <a:lstStyle/>
          <a:p>
            <a:pPr algn="l" eaLnBrk="1" hangingPunct="1"/>
            <a:r>
              <a:rPr lang="en-GB" sz="2800" b="1" dirty="0" err="1" smtClean="0">
                <a:solidFill>
                  <a:schemeClr val="bg2">
                    <a:lumMod val="20000"/>
                    <a:lumOff val="80000"/>
                  </a:schemeClr>
                </a:solidFill>
                <a:effectLst>
                  <a:outerShdw blurRad="38100" dist="38100" dir="2700000" algn="tl">
                    <a:srgbClr val="000000">
                      <a:alpha val="43137"/>
                    </a:srgbClr>
                  </a:outerShdw>
                </a:effectLst>
                <a:latin typeface="Arial" charset="0"/>
              </a:rPr>
              <a:t>Πληροφορίες</a:t>
            </a:r>
            <a:r>
              <a:rPr lang="en-GB" sz="2800" b="1" dirty="0" smtClean="0">
                <a:solidFill>
                  <a:schemeClr val="bg2">
                    <a:lumMod val="20000"/>
                    <a:lumOff val="80000"/>
                  </a:schemeClr>
                </a:solidFill>
                <a:effectLst>
                  <a:outerShdw blurRad="38100" dist="38100" dir="2700000" algn="tl">
                    <a:srgbClr val="000000">
                      <a:alpha val="43137"/>
                    </a:srgbClr>
                  </a:outerShdw>
                </a:effectLst>
                <a:latin typeface="Arial" charset="0"/>
              </a:rPr>
              <a:t> </a:t>
            </a:r>
            <a:r>
              <a:rPr lang="en-GB" sz="2800" b="1" dirty="0" err="1" smtClean="0">
                <a:solidFill>
                  <a:schemeClr val="bg2">
                    <a:lumMod val="20000"/>
                    <a:lumOff val="80000"/>
                  </a:schemeClr>
                </a:solidFill>
                <a:effectLst>
                  <a:outerShdw blurRad="38100" dist="38100" dir="2700000" algn="tl">
                    <a:srgbClr val="000000">
                      <a:alpha val="43137"/>
                    </a:srgbClr>
                  </a:outerShdw>
                </a:effectLst>
                <a:latin typeface="Arial" charset="0"/>
              </a:rPr>
              <a:t>για</a:t>
            </a:r>
            <a:r>
              <a:rPr lang="en-GB" sz="2800" b="1" dirty="0" smtClean="0">
                <a:solidFill>
                  <a:schemeClr val="bg2">
                    <a:lumMod val="20000"/>
                    <a:lumOff val="80000"/>
                  </a:schemeClr>
                </a:solidFill>
                <a:effectLst>
                  <a:outerShdw blurRad="38100" dist="38100" dir="2700000" algn="tl">
                    <a:srgbClr val="000000">
                      <a:alpha val="43137"/>
                    </a:srgbClr>
                  </a:outerShdw>
                </a:effectLst>
                <a:latin typeface="Arial" charset="0"/>
              </a:rPr>
              <a:t> </a:t>
            </a:r>
            <a:r>
              <a:rPr lang="en-GB" sz="2800" b="1" dirty="0" err="1" smtClean="0">
                <a:solidFill>
                  <a:schemeClr val="bg2">
                    <a:lumMod val="20000"/>
                    <a:lumOff val="80000"/>
                  </a:schemeClr>
                </a:solidFill>
                <a:effectLst>
                  <a:outerShdw blurRad="38100" dist="38100" dir="2700000" algn="tl">
                    <a:srgbClr val="000000">
                      <a:alpha val="43137"/>
                    </a:srgbClr>
                  </a:outerShdw>
                </a:effectLst>
                <a:latin typeface="Arial" charset="0"/>
              </a:rPr>
              <a:t>τη</a:t>
            </a:r>
            <a:r>
              <a:rPr lang="en-GB" sz="2800" b="1" dirty="0" smtClean="0">
                <a:solidFill>
                  <a:schemeClr val="bg2">
                    <a:lumMod val="20000"/>
                    <a:lumOff val="80000"/>
                  </a:schemeClr>
                </a:solidFill>
                <a:effectLst>
                  <a:outerShdw blurRad="38100" dist="38100" dir="2700000" algn="tl">
                    <a:srgbClr val="000000">
                      <a:alpha val="43137"/>
                    </a:srgbClr>
                  </a:outerShdw>
                </a:effectLst>
                <a:latin typeface="Arial" charset="0"/>
              </a:rPr>
              <a:t> </a:t>
            </a:r>
            <a:r>
              <a:rPr lang="en-GB" sz="2800" b="1" dirty="0" err="1" smtClean="0">
                <a:solidFill>
                  <a:schemeClr val="bg2">
                    <a:lumMod val="20000"/>
                    <a:lumOff val="80000"/>
                  </a:schemeClr>
                </a:solidFill>
                <a:effectLst>
                  <a:outerShdw blurRad="38100" dist="38100" dir="2700000" algn="tl">
                    <a:srgbClr val="000000">
                      <a:alpha val="43137"/>
                    </a:srgbClr>
                  </a:outerShdw>
                </a:effectLst>
                <a:latin typeface="Arial" charset="0"/>
              </a:rPr>
              <a:t>συνέντευξη</a:t>
            </a:r>
            <a:r>
              <a:rPr lang="en-GB" sz="2800" b="1" dirty="0" smtClean="0">
                <a:solidFill>
                  <a:schemeClr val="bg2">
                    <a:lumMod val="20000"/>
                    <a:lumOff val="80000"/>
                  </a:schemeClr>
                </a:solidFill>
                <a:effectLst>
                  <a:outerShdw blurRad="38100" dist="38100" dir="2700000" algn="tl">
                    <a:srgbClr val="000000">
                      <a:alpha val="43137"/>
                    </a:srgbClr>
                  </a:outerShdw>
                </a:effectLst>
                <a:latin typeface="Arial" charset="0"/>
              </a:rPr>
              <a:t> </a:t>
            </a:r>
            <a:r>
              <a:rPr lang="en-GB" sz="2800" b="1" dirty="0" err="1" smtClean="0">
                <a:solidFill>
                  <a:schemeClr val="bg2">
                    <a:lumMod val="20000"/>
                    <a:lumOff val="80000"/>
                  </a:schemeClr>
                </a:solidFill>
                <a:latin typeface="Arial" charset="0"/>
              </a:rPr>
              <a:t>όπως</a:t>
            </a:r>
            <a:r>
              <a:rPr lang="en-GB" sz="2800" b="1" dirty="0" smtClean="0">
                <a:solidFill>
                  <a:schemeClr val="bg2">
                    <a:lumMod val="20000"/>
                    <a:lumOff val="80000"/>
                  </a:schemeClr>
                </a:solidFill>
                <a:latin typeface="Arial" charset="0"/>
              </a:rPr>
              <a:t>:</a:t>
            </a:r>
            <a:endParaRPr lang="en-GB" sz="2800" b="1" dirty="0" smtClean="0">
              <a:solidFill>
                <a:schemeClr val="bg2">
                  <a:lumMod val="20000"/>
                  <a:lumOff val="80000"/>
                </a:schemeClr>
              </a:solidFill>
            </a:endParaRPr>
          </a:p>
          <a:p>
            <a:pPr algn="l" eaLnBrk="1" hangingPunct="1">
              <a:buFontTx/>
              <a:buChar char="•"/>
            </a:pPr>
            <a:r>
              <a:rPr lang="en-GB" sz="2500" dirty="0" err="1" smtClean="0">
                <a:latin typeface="Arial" charset="0"/>
              </a:rPr>
              <a:t>Ειδικά</a:t>
            </a:r>
            <a:r>
              <a:rPr lang="en-GB" sz="2500" dirty="0" smtClean="0">
                <a:latin typeface="Arial" charset="0"/>
              </a:rPr>
              <a:t> </a:t>
            </a:r>
            <a:r>
              <a:rPr lang="en-GB" sz="2500" dirty="0" err="1" smtClean="0">
                <a:latin typeface="Arial" charset="0"/>
              </a:rPr>
              <a:t>στοιχεία</a:t>
            </a:r>
            <a:r>
              <a:rPr lang="en-GB" sz="2500" dirty="0" smtClean="0">
                <a:latin typeface="Arial" charset="0"/>
              </a:rPr>
              <a:t> </a:t>
            </a:r>
            <a:r>
              <a:rPr lang="en-GB" sz="2500" dirty="0" err="1" smtClean="0">
                <a:latin typeface="Arial" charset="0"/>
              </a:rPr>
              <a:t>για</a:t>
            </a:r>
            <a:r>
              <a:rPr lang="en-GB" sz="2500" dirty="0" smtClean="0">
                <a:latin typeface="Arial" charset="0"/>
              </a:rPr>
              <a:t> </a:t>
            </a:r>
            <a:r>
              <a:rPr lang="en-GB" sz="2500" dirty="0" err="1" smtClean="0">
                <a:latin typeface="Arial" charset="0"/>
              </a:rPr>
              <a:t>τη</a:t>
            </a:r>
            <a:r>
              <a:rPr lang="en-GB" sz="2500" dirty="0" smtClean="0">
                <a:latin typeface="Arial" charset="0"/>
              </a:rPr>
              <a:t> </a:t>
            </a:r>
            <a:r>
              <a:rPr lang="en-GB" sz="2500" dirty="0" err="1" smtClean="0">
                <a:latin typeface="Arial" charset="0"/>
              </a:rPr>
              <a:t>θέση</a:t>
            </a:r>
            <a:r>
              <a:rPr lang="en-GB" sz="2500" dirty="0" smtClean="0">
                <a:latin typeface="Arial" charset="0"/>
              </a:rPr>
              <a:t> </a:t>
            </a:r>
            <a:r>
              <a:rPr lang="en-GB" sz="2500" dirty="0" err="1" smtClean="0">
                <a:latin typeface="Arial" charset="0"/>
              </a:rPr>
              <a:t>εργασίας</a:t>
            </a:r>
            <a:r>
              <a:rPr lang="en-GB" sz="2500" dirty="0" smtClean="0">
                <a:latin typeface="Arial" charset="0"/>
              </a:rPr>
              <a:t> </a:t>
            </a:r>
            <a:r>
              <a:rPr lang="en-GB" sz="2500" dirty="0" err="1" smtClean="0">
                <a:latin typeface="Arial" charset="0"/>
              </a:rPr>
              <a:t>στην</a:t>
            </a:r>
            <a:r>
              <a:rPr lang="en-GB" sz="2500" dirty="0" smtClean="0">
                <a:latin typeface="Arial" charset="0"/>
              </a:rPr>
              <a:t> </a:t>
            </a:r>
            <a:r>
              <a:rPr lang="en-GB" sz="2500" dirty="0" err="1" smtClean="0">
                <a:latin typeface="Arial" charset="0"/>
              </a:rPr>
              <a:t>οποία</a:t>
            </a:r>
            <a:r>
              <a:rPr lang="en-GB" sz="2500" dirty="0" smtClean="0">
                <a:latin typeface="Arial" charset="0"/>
              </a:rPr>
              <a:t> </a:t>
            </a:r>
            <a:r>
              <a:rPr lang="en-GB" sz="2500" dirty="0" err="1" smtClean="0">
                <a:latin typeface="Arial" charset="0"/>
              </a:rPr>
              <a:t>αναφέρεται</a:t>
            </a:r>
            <a:r>
              <a:rPr lang="en-GB" sz="2500" dirty="0" smtClean="0">
                <a:latin typeface="Arial" charset="0"/>
              </a:rPr>
              <a:t> η </a:t>
            </a:r>
            <a:r>
              <a:rPr lang="en-GB" sz="2500" dirty="0" err="1" smtClean="0">
                <a:latin typeface="Arial" charset="0"/>
              </a:rPr>
              <a:t>προκήρυξη</a:t>
            </a:r>
            <a:r>
              <a:rPr lang="en-GB" sz="2500" dirty="0" smtClean="0">
                <a:latin typeface="Arial" charset="0"/>
              </a:rPr>
              <a:t> </a:t>
            </a:r>
          </a:p>
          <a:p>
            <a:pPr algn="l" eaLnBrk="1" hangingPunct="1">
              <a:buFontTx/>
              <a:buChar char="•"/>
            </a:pPr>
            <a:r>
              <a:rPr lang="en-GB" sz="2500" dirty="0" err="1" smtClean="0">
                <a:latin typeface="Arial" charset="0"/>
              </a:rPr>
              <a:t>τον</a:t>
            </a:r>
            <a:r>
              <a:rPr lang="en-GB" sz="2500" dirty="0" smtClean="0">
                <a:latin typeface="Arial" charset="0"/>
              </a:rPr>
              <a:t> </a:t>
            </a:r>
            <a:r>
              <a:rPr lang="en-GB" sz="2500" dirty="0" err="1" smtClean="0">
                <a:latin typeface="Arial" charset="0"/>
              </a:rPr>
              <a:t>τίτλο</a:t>
            </a:r>
            <a:r>
              <a:rPr lang="en-GB" sz="2500" dirty="0" smtClean="0">
                <a:latin typeface="Arial" charset="0"/>
              </a:rPr>
              <a:t> </a:t>
            </a:r>
            <a:r>
              <a:rPr lang="en-GB" sz="2500" dirty="0" err="1" smtClean="0">
                <a:latin typeface="Arial" charset="0"/>
              </a:rPr>
              <a:t>και</a:t>
            </a:r>
            <a:r>
              <a:rPr lang="en-GB" sz="2500" dirty="0" smtClean="0">
                <a:latin typeface="Arial" charset="0"/>
              </a:rPr>
              <a:t> </a:t>
            </a:r>
            <a:r>
              <a:rPr lang="en-GB" sz="2500" dirty="0" err="1" smtClean="0">
                <a:latin typeface="Arial" charset="0"/>
              </a:rPr>
              <a:t>τη</a:t>
            </a:r>
            <a:r>
              <a:rPr lang="en-GB" sz="2500" dirty="0" smtClean="0">
                <a:latin typeface="Arial" charset="0"/>
              </a:rPr>
              <a:t> </a:t>
            </a:r>
            <a:r>
              <a:rPr lang="en-GB" sz="2500" dirty="0" err="1" smtClean="0">
                <a:latin typeface="Arial" charset="0"/>
              </a:rPr>
              <a:t>θέση</a:t>
            </a:r>
            <a:r>
              <a:rPr lang="en-GB" sz="2500" dirty="0" smtClean="0">
                <a:latin typeface="Arial" charset="0"/>
              </a:rPr>
              <a:t> </a:t>
            </a:r>
            <a:r>
              <a:rPr lang="en-GB" sz="2500" dirty="0" err="1" smtClean="0">
                <a:latin typeface="Arial" charset="0"/>
              </a:rPr>
              <a:t>αυτού</a:t>
            </a:r>
            <a:r>
              <a:rPr lang="en-GB" sz="2500" dirty="0" smtClean="0">
                <a:latin typeface="Arial" charset="0"/>
              </a:rPr>
              <a:t> ή </a:t>
            </a:r>
            <a:r>
              <a:rPr lang="en-GB" sz="2500" dirty="0" err="1" smtClean="0">
                <a:latin typeface="Arial" charset="0"/>
              </a:rPr>
              <a:t>αυτών</a:t>
            </a:r>
            <a:r>
              <a:rPr lang="en-GB" sz="2500" dirty="0" smtClean="0">
                <a:latin typeface="Arial" charset="0"/>
              </a:rPr>
              <a:t> </a:t>
            </a:r>
            <a:r>
              <a:rPr lang="en-GB" sz="2500" dirty="0" err="1" smtClean="0">
                <a:latin typeface="Arial" charset="0"/>
              </a:rPr>
              <a:t>που</a:t>
            </a:r>
            <a:r>
              <a:rPr lang="en-GB" sz="2500" dirty="0" smtClean="0">
                <a:latin typeface="Arial" charset="0"/>
              </a:rPr>
              <a:t> </a:t>
            </a:r>
            <a:r>
              <a:rPr lang="en-GB" sz="2500" dirty="0" err="1" smtClean="0">
                <a:latin typeface="Arial" charset="0"/>
              </a:rPr>
              <a:t>διενεργούν</a:t>
            </a:r>
            <a:r>
              <a:rPr lang="en-GB" sz="2500" dirty="0" smtClean="0">
                <a:latin typeface="Arial" charset="0"/>
              </a:rPr>
              <a:t> </a:t>
            </a:r>
            <a:r>
              <a:rPr lang="en-GB" sz="2500" dirty="0" err="1" smtClean="0">
                <a:latin typeface="Arial" charset="0"/>
              </a:rPr>
              <a:t>τις</a:t>
            </a:r>
            <a:r>
              <a:rPr lang="en-GB" sz="2500" dirty="0" smtClean="0">
                <a:latin typeface="Arial" charset="0"/>
              </a:rPr>
              <a:t> </a:t>
            </a:r>
            <a:r>
              <a:rPr lang="en-GB" sz="2500" dirty="0" err="1" smtClean="0">
                <a:latin typeface="Arial" charset="0"/>
              </a:rPr>
              <a:t>προσλήψεις</a:t>
            </a:r>
            <a:r>
              <a:rPr lang="en-GB" sz="2500" dirty="0" smtClean="0">
                <a:latin typeface="Arial" charset="0"/>
              </a:rPr>
              <a:t> </a:t>
            </a:r>
            <a:r>
              <a:rPr lang="en-GB" sz="2500" dirty="0" err="1" smtClean="0">
                <a:latin typeface="Arial" charset="0"/>
              </a:rPr>
              <a:t>και</a:t>
            </a:r>
            <a:r>
              <a:rPr lang="en-GB" sz="2500" dirty="0" smtClean="0">
                <a:latin typeface="Arial" charset="0"/>
              </a:rPr>
              <a:t> </a:t>
            </a:r>
            <a:r>
              <a:rPr lang="en-GB" sz="2500" dirty="0" err="1" smtClean="0">
                <a:latin typeface="Arial" charset="0"/>
              </a:rPr>
              <a:t>πιθανές</a:t>
            </a:r>
            <a:r>
              <a:rPr lang="en-GB" sz="2500" dirty="0" smtClean="0">
                <a:latin typeface="Arial" charset="0"/>
              </a:rPr>
              <a:t> </a:t>
            </a:r>
            <a:r>
              <a:rPr lang="en-GB" sz="2500" dirty="0" err="1" smtClean="0">
                <a:latin typeface="Arial" charset="0"/>
              </a:rPr>
              <a:t>σχέσεις</a:t>
            </a:r>
            <a:r>
              <a:rPr lang="en-GB" sz="2500" dirty="0" smtClean="0">
                <a:latin typeface="Arial" charset="0"/>
              </a:rPr>
              <a:t> </a:t>
            </a:r>
            <a:r>
              <a:rPr lang="en-GB" sz="2500" dirty="0" err="1" smtClean="0">
                <a:latin typeface="Arial" charset="0"/>
              </a:rPr>
              <a:t>με</a:t>
            </a:r>
            <a:r>
              <a:rPr lang="en-GB" sz="2500" dirty="0" smtClean="0">
                <a:latin typeface="Arial" charset="0"/>
              </a:rPr>
              <a:t> </a:t>
            </a:r>
            <a:r>
              <a:rPr lang="en-GB" sz="2500" dirty="0" err="1" smtClean="0">
                <a:latin typeface="Arial" charset="0"/>
              </a:rPr>
              <a:t>ανθρώπους</a:t>
            </a:r>
            <a:r>
              <a:rPr lang="en-GB" sz="2500" dirty="0" smtClean="0">
                <a:latin typeface="Arial" charset="0"/>
              </a:rPr>
              <a:t> </a:t>
            </a:r>
            <a:r>
              <a:rPr lang="en-GB" sz="2500" dirty="0" err="1" smtClean="0">
                <a:latin typeface="Arial" charset="0"/>
              </a:rPr>
              <a:t>που</a:t>
            </a:r>
            <a:r>
              <a:rPr lang="en-GB" sz="2500" dirty="0" smtClean="0">
                <a:latin typeface="Arial" charset="0"/>
              </a:rPr>
              <a:t> </a:t>
            </a:r>
            <a:r>
              <a:rPr lang="en-GB" sz="2500" dirty="0" err="1" smtClean="0">
                <a:latin typeface="Arial" charset="0"/>
              </a:rPr>
              <a:t>σας</a:t>
            </a:r>
            <a:r>
              <a:rPr lang="en-GB" sz="2500" dirty="0" smtClean="0">
                <a:latin typeface="Arial" charset="0"/>
              </a:rPr>
              <a:t> </a:t>
            </a:r>
            <a:r>
              <a:rPr lang="en-GB" sz="2500" dirty="0" err="1" smtClean="0">
                <a:latin typeface="Arial" charset="0"/>
              </a:rPr>
              <a:t>εκτιμούν</a:t>
            </a:r>
            <a:r>
              <a:rPr lang="en-GB" sz="2500" dirty="0" smtClean="0">
                <a:latin typeface="Arial" charset="0"/>
              </a:rPr>
              <a:t>. </a:t>
            </a:r>
          </a:p>
          <a:p>
            <a:pPr algn="l" eaLnBrk="1" hangingPunct="1">
              <a:buFontTx/>
              <a:buChar char="•"/>
            </a:pPr>
            <a:r>
              <a:rPr lang="en-GB" sz="2500" dirty="0" err="1" smtClean="0">
                <a:latin typeface="Arial" charset="0"/>
              </a:rPr>
              <a:t>Την</a:t>
            </a:r>
            <a:r>
              <a:rPr lang="en-GB" sz="2500" dirty="0" smtClean="0">
                <a:latin typeface="Arial" charset="0"/>
              </a:rPr>
              <a:t> </a:t>
            </a:r>
            <a:r>
              <a:rPr lang="en-GB" sz="2500" dirty="0" err="1" smtClean="0">
                <a:latin typeface="Arial" charset="0"/>
              </a:rPr>
              <a:t>εξειδίκευσή</a:t>
            </a:r>
            <a:r>
              <a:rPr lang="en-GB" sz="2500" dirty="0" smtClean="0">
                <a:latin typeface="Arial" charset="0"/>
              </a:rPr>
              <a:t> </a:t>
            </a:r>
            <a:r>
              <a:rPr lang="en-GB" sz="2500" dirty="0" err="1" smtClean="0">
                <a:latin typeface="Arial" charset="0"/>
              </a:rPr>
              <a:t>τους</a:t>
            </a:r>
            <a:r>
              <a:rPr lang="en-GB" sz="2500" dirty="0" smtClean="0">
                <a:latin typeface="Arial" charset="0"/>
              </a:rPr>
              <a:t> </a:t>
            </a:r>
            <a:r>
              <a:rPr lang="en-GB" sz="2500" dirty="0" err="1" smtClean="0">
                <a:latin typeface="Arial" charset="0"/>
              </a:rPr>
              <a:t>και</a:t>
            </a:r>
            <a:r>
              <a:rPr lang="en-GB" sz="2500" dirty="0" smtClean="0">
                <a:latin typeface="Arial" charset="0"/>
              </a:rPr>
              <a:t> </a:t>
            </a:r>
            <a:r>
              <a:rPr lang="en-GB" sz="2500" dirty="0" err="1" smtClean="0">
                <a:latin typeface="Arial" charset="0"/>
              </a:rPr>
              <a:t>άλλα</a:t>
            </a:r>
            <a:r>
              <a:rPr lang="en-GB" sz="2500" dirty="0" smtClean="0">
                <a:latin typeface="Arial" charset="0"/>
              </a:rPr>
              <a:t> </a:t>
            </a:r>
            <a:r>
              <a:rPr lang="en-GB" sz="2500" dirty="0" err="1" smtClean="0">
                <a:latin typeface="Arial" charset="0"/>
              </a:rPr>
              <a:t>στοιχεία</a:t>
            </a:r>
            <a:r>
              <a:rPr lang="en-GB" sz="2500" dirty="0" smtClean="0">
                <a:latin typeface="Arial" charset="0"/>
              </a:rPr>
              <a:t> </a:t>
            </a:r>
            <a:r>
              <a:rPr lang="en-GB" sz="2500" dirty="0" err="1" smtClean="0">
                <a:latin typeface="Arial" charset="0"/>
              </a:rPr>
              <a:t>που</a:t>
            </a:r>
            <a:r>
              <a:rPr lang="en-GB" sz="2500" dirty="0" smtClean="0">
                <a:latin typeface="Arial" charset="0"/>
              </a:rPr>
              <a:t> </a:t>
            </a:r>
            <a:r>
              <a:rPr lang="en-GB" sz="2500" dirty="0" err="1" smtClean="0">
                <a:latin typeface="Arial" charset="0"/>
              </a:rPr>
              <a:t>τους</a:t>
            </a:r>
            <a:r>
              <a:rPr lang="en-GB" sz="2500" dirty="0" smtClean="0">
                <a:latin typeface="Arial" charset="0"/>
              </a:rPr>
              <a:t> </a:t>
            </a:r>
            <a:r>
              <a:rPr lang="en-GB" sz="2500" dirty="0" err="1" smtClean="0">
                <a:latin typeface="Arial" charset="0"/>
              </a:rPr>
              <a:t>αφορούν</a:t>
            </a:r>
            <a:r>
              <a:rPr lang="en-GB" sz="2500" dirty="0" smtClean="0">
                <a:latin typeface="Arial" charset="0"/>
              </a:rPr>
              <a:t>.</a:t>
            </a:r>
            <a:r>
              <a:rPr lang="en-GB" sz="2500" dirty="0" smtClean="0"/>
              <a:t> </a:t>
            </a:r>
          </a:p>
          <a:p>
            <a:pPr algn="l" eaLnBrk="1" hangingPunct="1">
              <a:buFontTx/>
              <a:buChar char="•"/>
            </a:pPr>
            <a:r>
              <a:rPr lang="en-GB" sz="2500" dirty="0" err="1" smtClean="0">
                <a:latin typeface="Arial" charset="0"/>
              </a:rPr>
              <a:t>Τον</a:t>
            </a:r>
            <a:r>
              <a:rPr lang="en-GB" sz="2500" dirty="0" smtClean="0">
                <a:latin typeface="Arial" charset="0"/>
              </a:rPr>
              <a:t> </a:t>
            </a:r>
            <a:r>
              <a:rPr lang="en-GB" sz="2500" dirty="0" err="1" smtClean="0">
                <a:latin typeface="Arial" charset="0"/>
              </a:rPr>
              <a:t>τρόπο</a:t>
            </a:r>
            <a:r>
              <a:rPr lang="en-GB" sz="2500" dirty="0" smtClean="0">
                <a:latin typeface="Arial" charset="0"/>
              </a:rPr>
              <a:t> </a:t>
            </a:r>
            <a:r>
              <a:rPr lang="en-GB" sz="2500" dirty="0" err="1" smtClean="0">
                <a:latin typeface="Arial" charset="0"/>
              </a:rPr>
              <a:t>διενέργειας</a:t>
            </a:r>
            <a:r>
              <a:rPr lang="en-GB" sz="2500" dirty="0" smtClean="0">
                <a:latin typeface="Arial" charset="0"/>
              </a:rPr>
              <a:t> </a:t>
            </a:r>
            <a:r>
              <a:rPr lang="en-GB" sz="2500" dirty="0" err="1" smtClean="0">
                <a:latin typeface="Arial" charset="0"/>
              </a:rPr>
              <a:t>της</a:t>
            </a:r>
            <a:r>
              <a:rPr lang="en-GB" sz="2500" dirty="0" smtClean="0">
                <a:latin typeface="Arial" charset="0"/>
              </a:rPr>
              <a:t> </a:t>
            </a:r>
            <a:r>
              <a:rPr lang="en-GB" sz="2500" dirty="0" err="1" smtClean="0">
                <a:latin typeface="Arial" charset="0"/>
              </a:rPr>
              <a:t>συνέντευξης</a:t>
            </a:r>
            <a:r>
              <a:rPr lang="en-GB" sz="2500" dirty="0" smtClean="0">
                <a:latin typeface="Arial" charset="0"/>
              </a:rPr>
              <a:t>                  (</a:t>
            </a:r>
            <a:r>
              <a:rPr lang="en-GB" sz="2500" dirty="0" err="1" smtClean="0">
                <a:latin typeface="Arial" charset="0"/>
              </a:rPr>
              <a:t>ατομική</a:t>
            </a:r>
            <a:r>
              <a:rPr lang="en-GB" sz="2500" dirty="0" smtClean="0">
                <a:latin typeface="Arial" charset="0"/>
              </a:rPr>
              <a:t>, </a:t>
            </a:r>
            <a:r>
              <a:rPr lang="en-GB" sz="2500" dirty="0" err="1" smtClean="0">
                <a:latin typeface="Arial" charset="0"/>
              </a:rPr>
              <a:t>ομαδική</a:t>
            </a:r>
            <a:r>
              <a:rPr lang="en-GB" sz="2500" dirty="0" smtClean="0">
                <a:latin typeface="Arial" charset="0"/>
              </a:rPr>
              <a:t> </a:t>
            </a:r>
            <a:r>
              <a:rPr lang="en-GB" sz="2500" dirty="0" err="1" smtClean="0">
                <a:latin typeface="Arial" charset="0"/>
              </a:rPr>
              <a:t>κτλ</a:t>
            </a:r>
            <a:r>
              <a:rPr lang="en-GB" sz="2500" dirty="0" smtClean="0">
                <a:latin typeface="Arial" charset="0"/>
              </a:rPr>
              <a:t>.)</a:t>
            </a:r>
            <a:r>
              <a:rPr lang="en-GB" sz="2500" dirty="0" smtClean="0"/>
              <a:t> </a:t>
            </a:r>
          </a:p>
          <a:p>
            <a:pPr algn="l" eaLnBrk="1" hangingPunct="1">
              <a:buFontTx/>
              <a:buChar char="•"/>
            </a:pPr>
            <a:r>
              <a:rPr lang="en-GB" sz="2500" dirty="0" err="1" smtClean="0">
                <a:latin typeface="Arial" charset="0"/>
              </a:rPr>
              <a:t>Στοιχεία</a:t>
            </a:r>
            <a:r>
              <a:rPr lang="en-GB" sz="2500" dirty="0" smtClean="0">
                <a:latin typeface="Arial" charset="0"/>
              </a:rPr>
              <a:t> </a:t>
            </a:r>
            <a:r>
              <a:rPr lang="en-GB" sz="2500" dirty="0" err="1" smtClean="0">
                <a:latin typeface="Arial" charset="0"/>
              </a:rPr>
              <a:t>για</a:t>
            </a:r>
            <a:r>
              <a:rPr lang="en-GB" sz="2500" dirty="0" smtClean="0">
                <a:latin typeface="Arial" charset="0"/>
              </a:rPr>
              <a:t> </a:t>
            </a:r>
            <a:r>
              <a:rPr lang="en-GB" sz="2500" dirty="0" err="1" smtClean="0">
                <a:latin typeface="Arial" charset="0"/>
              </a:rPr>
              <a:t>το</a:t>
            </a:r>
            <a:r>
              <a:rPr lang="en-GB" sz="2500" dirty="0" smtClean="0">
                <a:latin typeface="Arial" charset="0"/>
              </a:rPr>
              <a:t> </a:t>
            </a:r>
            <a:r>
              <a:rPr lang="en-GB" sz="2500" dirty="0" err="1" smtClean="0">
                <a:latin typeface="Arial" charset="0"/>
              </a:rPr>
              <a:t>χώρο</a:t>
            </a:r>
            <a:r>
              <a:rPr lang="en-GB" sz="2500" dirty="0" smtClean="0">
                <a:latin typeface="Arial" charset="0"/>
              </a:rPr>
              <a:t> </a:t>
            </a:r>
            <a:r>
              <a:rPr lang="en-GB" sz="2500" dirty="0" err="1" smtClean="0">
                <a:latin typeface="Arial" charset="0"/>
              </a:rPr>
              <a:t>που</a:t>
            </a:r>
            <a:r>
              <a:rPr lang="en-GB" sz="2500" dirty="0" smtClean="0">
                <a:latin typeface="Arial" charset="0"/>
              </a:rPr>
              <a:t> </a:t>
            </a:r>
            <a:r>
              <a:rPr lang="en-GB" sz="2500" dirty="0" err="1" smtClean="0">
                <a:latin typeface="Arial" charset="0"/>
              </a:rPr>
              <a:t>θα</a:t>
            </a:r>
            <a:r>
              <a:rPr lang="en-GB" sz="2500" dirty="0" smtClean="0">
                <a:latin typeface="Arial" charset="0"/>
              </a:rPr>
              <a:t> </a:t>
            </a:r>
            <a:r>
              <a:rPr lang="en-GB" sz="2500" dirty="0" err="1" smtClean="0">
                <a:latin typeface="Arial" charset="0"/>
              </a:rPr>
              <a:t>διενεργηθεί</a:t>
            </a:r>
            <a:r>
              <a:rPr lang="en-GB" sz="2500" dirty="0" smtClean="0">
                <a:latin typeface="Arial" charset="0"/>
              </a:rPr>
              <a:t> η </a:t>
            </a:r>
            <a:r>
              <a:rPr lang="en-GB" sz="2500" dirty="0" err="1" smtClean="0">
                <a:latin typeface="Arial" charset="0"/>
              </a:rPr>
              <a:t>συνέντευξη</a:t>
            </a:r>
            <a:r>
              <a:rPr lang="en-GB" sz="2500" dirty="0" smtClean="0">
                <a:latin typeface="Arial" charset="0"/>
              </a:rPr>
              <a:t>, </a:t>
            </a:r>
            <a:endParaRPr lang="en-GB" sz="2500" dirty="0" smtClean="0"/>
          </a:p>
          <a:p>
            <a:pPr algn="l" eaLnBrk="1" hangingPunct="1">
              <a:buFontTx/>
              <a:buChar char="•"/>
            </a:pPr>
            <a:r>
              <a:rPr lang="en-GB" sz="2500" dirty="0" err="1" smtClean="0">
                <a:latin typeface="Arial" charset="0"/>
              </a:rPr>
              <a:t>το</a:t>
            </a:r>
            <a:r>
              <a:rPr lang="en-GB" sz="2500" dirty="0" smtClean="0">
                <a:latin typeface="Arial" charset="0"/>
              </a:rPr>
              <a:t> </a:t>
            </a:r>
            <a:r>
              <a:rPr lang="en-GB" sz="2500" dirty="0" err="1" smtClean="0">
                <a:latin typeface="Arial" charset="0"/>
              </a:rPr>
              <a:t>χρόνο</a:t>
            </a:r>
            <a:r>
              <a:rPr lang="en-GB" sz="2500" dirty="0" smtClean="0">
                <a:latin typeface="Arial" charset="0"/>
              </a:rPr>
              <a:t> </a:t>
            </a:r>
            <a:r>
              <a:rPr lang="en-GB" sz="2500" dirty="0" err="1" smtClean="0">
                <a:latin typeface="Arial" charset="0"/>
              </a:rPr>
              <a:t>που</a:t>
            </a:r>
            <a:r>
              <a:rPr lang="en-GB" sz="2500" dirty="0" smtClean="0">
                <a:latin typeface="Arial" charset="0"/>
              </a:rPr>
              <a:t> </a:t>
            </a:r>
            <a:r>
              <a:rPr lang="en-GB" sz="2500" dirty="0" err="1" smtClean="0">
                <a:latin typeface="Arial" charset="0"/>
              </a:rPr>
              <a:t>χρειάζεται</a:t>
            </a:r>
            <a:r>
              <a:rPr lang="en-GB" sz="2500" dirty="0" smtClean="0">
                <a:latin typeface="Arial" charset="0"/>
              </a:rPr>
              <a:t> </a:t>
            </a:r>
            <a:r>
              <a:rPr lang="en-GB" sz="2500" dirty="0" err="1" smtClean="0">
                <a:latin typeface="Arial" charset="0"/>
              </a:rPr>
              <a:t>για</a:t>
            </a:r>
            <a:r>
              <a:rPr lang="en-GB" sz="2500" dirty="0" smtClean="0">
                <a:latin typeface="Arial" charset="0"/>
              </a:rPr>
              <a:t> </a:t>
            </a:r>
            <a:r>
              <a:rPr lang="en-GB" sz="2500" dirty="0" err="1" smtClean="0">
                <a:latin typeface="Arial" charset="0"/>
              </a:rPr>
              <a:t>να</a:t>
            </a:r>
            <a:r>
              <a:rPr lang="en-GB" sz="2500" dirty="0" smtClean="0">
                <a:latin typeface="Arial" charset="0"/>
              </a:rPr>
              <a:t> </a:t>
            </a:r>
            <a:r>
              <a:rPr lang="en-GB" sz="2500" dirty="0" err="1" smtClean="0">
                <a:latin typeface="Arial" charset="0"/>
              </a:rPr>
              <a:t>πάτε</a:t>
            </a:r>
            <a:r>
              <a:rPr lang="en-GB" sz="2500" dirty="0" smtClean="0">
                <a:latin typeface="Arial" charset="0"/>
              </a:rPr>
              <a:t> </a:t>
            </a:r>
            <a:r>
              <a:rPr lang="en-GB" sz="2500" dirty="0" err="1" smtClean="0">
                <a:latin typeface="Arial" charset="0"/>
              </a:rPr>
              <a:t>με</a:t>
            </a:r>
            <a:r>
              <a:rPr lang="en-GB" sz="2500" dirty="0" smtClean="0">
                <a:latin typeface="Arial" charset="0"/>
              </a:rPr>
              <a:t> </a:t>
            </a:r>
            <a:r>
              <a:rPr lang="en-GB" sz="2500" dirty="0" err="1" smtClean="0">
                <a:latin typeface="Arial" charset="0"/>
              </a:rPr>
              <a:t>άνεση</a:t>
            </a:r>
            <a:r>
              <a:rPr lang="en-GB" sz="2500" dirty="0" smtClean="0">
                <a:latin typeface="Arial" charset="0"/>
              </a:rPr>
              <a:t> </a:t>
            </a:r>
            <a:r>
              <a:rPr lang="en-GB" sz="2500" dirty="0" err="1" smtClean="0">
                <a:latin typeface="Arial" charset="0"/>
              </a:rPr>
              <a:t>στο</a:t>
            </a:r>
            <a:r>
              <a:rPr lang="en-GB" sz="2500" dirty="0" smtClean="0">
                <a:latin typeface="Arial" charset="0"/>
              </a:rPr>
              <a:t> </a:t>
            </a:r>
            <a:r>
              <a:rPr lang="en-GB" sz="2500" dirty="0" err="1" smtClean="0">
                <a:latin typeface="Arial" charset="0"/>
              </a:rPr>
              <a:t>ραντεβού</a:t>
            </a:r>
            <a:r>
              <a:rPr lang="en-GB" sz="2500" dirty="0" smtClean="0">
                <a:latin typeface="Arial" charset="0"/>
              </a:rPr>
              <a:t> </a:t>
            </a:r>
            <a:r>
              <a:rPr lang="en-GB" sz="2500" dirty="0" err="1" smtClean="0">
                <a:latin typeface="Arial" charset="0"/>
              </a:rPr>
              <a:t>και</a:t>
            </a:r>
            <a:r>
              <a:rPr lang="en-GB" sz="2500" dirty="0" smtClean="0">
                <a:latin typeface="Arial" charset="0"/>
              </a:rPr>
              <a:t> </a:t>
            </a:r>
            <a:r>
              <a:rPr lang="en-GB" sz="2500" dirty="0" err="1" smtClean="0">
                <a:latin typeface="Arial" charset="0"/>
              </a:rPr>
              <a:t>είναι</a:t>
            </a:r>
            <a:r>
              <a:rPr lang="en-GB" sz="2500" dirty="0" smtClean="0">
                <a:latin typeface="Arial" charset="0"/>
              </a:rPr>
              <a:t> </a:t>
            </a:r>
            <a:r>
              <a:rPr lang="en-GB" sz="2500" dirty="0" err="1" smtClean="0">
                <a:latin typeface="Arial" charset="0"/>
              </a:rPr>
              <a:t>σκόπιμο</a:t>
            </a:r>
            <a:r>
              <a:rPr lang="en-GB" sz="2500" dirty="0" smtClean="0">
                <a:latin typeface="Arial" charset="0"/>
              </a:rPr>
              <a:t> </a:t>
            </a:r>
            <a:r>
              <a:rPr lang="en-GB" sz="2500" dirty="0" err="1" smtClean="0">
                <a:latin typeface="Arial" charset="0"/>
              </a:rPr>
              <a:t>να</a:t>
            </a:r>
            <a:r>
              <a:rPr lang="en-GB" sz="2500" dirty="0" smtClean="0">
                <a:latin typeface="Arial" charset="0"/>
              </a:rPr>
              <a:t> </a:t>
            </a:r>
            <a:r>
              <a:rPr lang="en-GB" sz="2500" dirty="0" err="1" smtClean="0">
                <a:latin typeface="Arial" charset="0"/>
              </a:rPr>
              <a:t>κάνετε</a:t>
            </a:r>
            <a:r>
              <a:rPr lang="en-GB" sz="2500" dirty="0" smtClean="0">
                <a:latin typeface="Arial" charset="0"/>
              </a:rPr>
              <a:t> </a:t>
            </a:r>
            <a:r>
              <a:rPr lang="en-GB" sz="2500" dirty="0" err="1" smtClean="0">
                <a:latin typeface="Arial" charset="0"/>
              </a:rPr>
              <a:t>μια</a:t>
            </a:r>
            <a:r>
              <a:rPr lang="en-GB" sz="2500" dirty="0" smtClean="0">
                <a:latin typeface="Arial" charset="0"/>
              </a:rPr>
              <a:t> </a:t>
            </a:r>
            <a:r>
              <a:rPr lang="en-GB" sz="2500" dirty="0" err="1" smtClean="0">
                <a:latin typeface="Arial" charset="0"/>
              </a:rPr>
              <a:t>δοκιμαστική</a:t>
            </a:r>
            <a:r>
              <a:rPr lang="en-GB" sz="2500" dirty="0" smtClean="0">
                <a:latin typeface="Arial" charset="0"/>
              </a:rPr>
              <a:t> </a:t>
            </a:r>
            <a:r>
              <a:rPr lang="en-GB" sz="2500" dirty="0" err="1" smtClean="0">
                <a:latin typeface="Arial" charset="0"/>
              </a:rPr>
              <a:t>προσέγγιση</a:t>
            </a:r>
            <a:r>
              <a:rPr lang="en-GB" sz="2500" dirty="0" smtClean="0">
                <a:latin typeface="Arial" charset="0"/>
              </a:rPr>
              <a:t> </a:t>
            </a:r>
            <a:r>
              <a:rPr lang="en-GB" sz="2500" dirty="0" err="1" smtClean="0">
                <a:latin typeface="Arial" charset="0"/>
              </a:rPr>
              <a:t>στο</a:t>
            </a:r>
            <a:r>
              <a:rPr lang="en-GB" sz="2500" dirty="0" smtClean="0">
                <a:latin typeface="Arial" charset="0"/>
              </a:rPr>
              <a:t> </a:t>
            </a:r>
            <a:r>
              <a:rPr lang="en-GB" sz="2500" dirty="0" err="1" smtClean="0">
                <a:latin typeface="Arial" charset="0"/>
              </a:rPr>
              <a:t>χώρο</a:t>
            </a:r>
            <a:r>
              <a:rPr lang="en-GB" sz="2500" dirty="0" smtClean="0">
                <a:latin typeface="Arial" charset="0"/>
              </a:rPr>
              <a:t> </a:t>
            </a:r>
            <a:r>
              <a:rPr lang="en-GB" sz="2500" dirty="0" err="1" smtClean="0">
                <a:latin typeface="Arial" charset="0"/>
              </a:rPr>
              <a:t>την</a:t>
            </a:r>
            <a:r>
              <a:rPr lang="en-GB" sz="2500" dirty="0" smtClean="0">
                <a:latin typeface="Arial" charset="0"/>
              </a:rPr>
              <a:t> </a:t>
            </a:r>
            <a:r>
              <a:rPr lang="en-GB" sz="2500" dirty="0" err="1" smtClean="0">
                <a:latin typeface="Arial" charset="0"/>
              </a:rPr>
              <a:t>προηγούμενη</a:t>
            </a:r>
            <a:r>
              <a:rPr lang="en-GB" sz="2500" dirty="0" smtClean="0">
                <a:latin typeface="Arial" charset="0"/>
              </a:rPr>
              <a:t> </a:t>
            </a:r>
            <a:r>
              <a:rPr lang="en-GB" sz="2500" dirty="0" err="1" smtClean="0">
                <a:latin typeface="Arial" charset="0"/>
              </a:rPr>
              <a:t>ημέρα</a:t>
            </a:r>
            <a:r>
              <a:rPr lang="en-GB" sz="2500" dirty="0" smtClean="0">
                <a:latin typeface="Arial" charset="0"/>
              </a:rPr>
              <a:t>.</a:t>
            </a:r>
            <a:endParaRPr lang="en-GB" sz="2500"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46</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b="1" smtClean="0">
                <a:latin typeface="Arial" charset="0"/>
              </a:rPr>
              <a:t>Στάδια μιας συνέντευξης</a:t>
            </a:r>
            <a:r>
              <a:rPr lang="en-GB" smtClean="0"/>
              <a:t> </a:t>
            </a:r>
          </a:p>
        </p:txBody>
      </p:sp>
      <p:sp>
        <p:nvSpPr>
          <p:cNvPr id="43011" name="Rectangle 3"/>
          <p:cNvSpPr>
            <a:spLocks noGrp="1" noChangeArrowheads="1"/>
          </p:cNvSpPr>
          <p:nvPr>
            <p:ph type="subTitle" idx="1"/>
          </p:nvPr>
        </p:nvSpPr>
        <p:spPr>
          <a:xfrm>
            <a:off x="0" y="1219200"/>
            <a:ext cx="8915400" cy="5638800"/>
          </a:xfrm>
        </p:spPr>
        <p:txBody>
          <a:bodyPr/>
          <a:lstStyle/>
          <a:p>
            <a:pPr algn="l" eaLnBrk="1" hangingPunct="1"/>
            <a:r>
              <a:rPr lang="en-GB" sz="2800" b="1" dirty="0" err="1" smtClean="0">
                <a:solidFill>
                  <a:schemeClr val="tx2">
                    <a:lumMod val="50000"/>
                  </a:schemeClr>
                </a:solidFill>
                <a:effectLst>
                  <a:outerShdw blurRad="38100" dist="38100" dir="2700000" algn="tl">
                    <a:srgbClr val="000000">
                      <a:alpha val="43137"/>
                    </a:srgbClr>
                  </a:outerShdw>
                </a:effectLst>
                <a:latin typeface="Arial" charset="0"/>
              </a:rPr>
              <a:t>Εισαγωγή</a:t>
            </a:r>
            <a:r>
              <a:rPr lang="en-GB" sz="2800" b="1" dirty="0" smtClean="0">
                <a:latin typeface="Arial" charset="0"/>
              </a:rPr>
              <a:t/>
            </a:r>
            <a:br>
              <a:rPr lang="en-GB" sz="2800" b="1" dirty="0" smtClean="0">
                <a:latin typeface="Arial" charset="0"/>
              </a:rPr>
            </a:br>
            <a:r>
              <a:rPr lang="en-GB" sz="2800" dirty="0" smtClean="0">
                <a:latin typeface="Arial" charset="0"/>
              </a:rPr>
              <a:t>Ο </a:t>
            </a:r>
            <a:r>
              <a:rPr lang="en-GB" sz="2800" dirty="0" err="1" smtClean="0">
                <a:latin typeface="Arial" charset="0"/>
              </a:rPr>
              <a:t>συνεντευξιαστής</a:t>
            </a:r>
            <a:r>
              <a:rPr lang="en-GB" sz="2800" dirty="0" smtClean="0">
                <a:latin typeface="Arial" charset="0"/>
              </a:rPr>
              <a:t> </a:t>
            </a:r>
            <a:r>
              <a:rPr lang="en-GB" sz="2800" dirty="0" err="1" smtClean="0">
                <a:latin typeface="Arial" charset="0"/>
              </a:rPr>
              <a:t>συνήθως</a:t>
            </a:r>
            <a:r>
              <a:rPr lang="en-GB" sz="2800" dirty="0" smtClean="0">
                <a:latin typeface="Arial" charset="0"/>
              </a:rPr>
              <a:t> </a:t>
            </a:r>
            <a:r>
              <a:rPr lang="en-GB" sz="2800" dirty="0" err="1" smtClean="0">
                <a:latin typeface="Arial" charset="0"/>
              </a:rPr>
              <a:t>θα</a:t>
            </a:r>
            <a:r>
              <a:rPr lang="en-GB" sz="2800" dirty="0" smtClean="0">
                <a:latin typeface="Arial" charset="0"/>
              </a:rPr>
              <a:t> </a:t>
            </a:r>
            <a:r>
              <a:rPr lang="en-GB" sz="2800" dirty="0" err="1" smtClean="0">
                <a:latin typeface="Arial" charset="0"/>
              </a:rPr>
              <a:t>σας</a:t>
            </a:r>
            <a:r>
              <a:rPr lang="en-GB" sz="2800" dirty="0" smtClean="0">
                <a:latin typeface="Arial" charset="0"/>
              </a:rPr>
              <a:t> </a:t>
            </a:r>
            <a:r>
              <a:rPr lang="en-GB" sz="2800" dirty="0" err="1" smtClean="0">
                <a:latin typeface="Arial" charset="0"/>
              </a:rPr>
              <a:t>διατυπώσει</a:t>
            </a:r>
            <a:r>
              <a:rPr lang="en-GB" sz="2800" dirty="0" smtClean="0">
                <a:latin typeface="Arial" charset="0"/>
              </a:rPr>
              <a:t> </a:t>
            </a:r>
            <a:r>
              <a:rPr lang="en-GB" sz="2800" dirty="0" err="1" smtClean="0">
                <a:latin typeface="Arial" charset="0"/>
              </a:rPr>
              <a:t>κάποιες</a:t>
            </a:r>
            <a:r>
              <a:rPr lang="en-GB" sz="2800" dirty="0" smtClean="0">
                <a:latin typeface="Arial" charset="0"/>
              </a:rPr>
              <a:t> </a:t>
            </a:r>
            <a:r>
              <a:rPr lang="en-GB" sz="2800" dirty="0" err="1" smtClean="0">
                <a:latin typeface="Arial" charset="0"/>
              </a:rPr>
              <a:t>πληροφορίες</a:t>
            </a:r>
            <a:r>
              <a:rPr lang="en-GB" sz="2800" dirty="0" smtClean="0">
                <a:latin typeface="Arial" charset="0"/>
              </a:rPr>
              <a:t> </a:t>
            </a:r>
            <a:r>
              <a:rPr lang="en-GB" sz="2800" dirty="0" err="1" smtClean="0">
                <a:latin typeface="Arial" charset="0"/>
              </a:rPr>
              <a:t>για</a:t>
            </a:r>
            <a:r>
              <a:rPr lang="en-GB" sz="2800" dirty="0" smtClean="0">
                <a:latin typeface="Arial" charset="0"/>
              </a:rPr>
              <a:t> </a:t>
            </a:r>
            <a:r>
              <a:rPr lang="en-GB" sz="2800" dirty="0" err="1" smtClean="0">
                <a:latin typeface="Arial" charset="0"/>
              </a:rPr>
              <a:t>το</a:t>
            </a:r>
            <a:r>
              <a:rPr lang="en-GB" sz="2800" dirty="0" smtClean="0">
                <a:latin typeface="Arial" charset="0"/>
              </a:rPr>
              <a:t> </a:t>
            </a:r>
            <a:r>
              <a:rPr lang="en-GB" sz="2800" dirty="0" err="1" smtClean="0">
                <a:latin typeface="Arial" charset="0"/>
              </a:rPr>
              <a:t>γενικό</a:t>
            </a:r>
            <a:r>
              <a:rPr lang="en-GB" sz="2800" dirty="0" smtClean="0">
                <a:latin typeface="Arial" charset="0"/>
              </a:rPr>
              <a:t> </a:t>
            </a:r>
            <a:r>
              <a:rPr lang="en-GB" sz="2800" dirty="0" err="1" smtClean="0">
                <a:latin typeface="Arial" charset="0"/>
              </a:rPr>
              <a:t>πλάνο</a:t>
            </a:r>
            <a:r>
              <a:rPr lang="en-GB" sz="2800" dirty="0" smtClean="0">
                <a:latin typeface="Arial" charset="0"/>
              </a:rPr>
              <a:t> </a:t>
            </a:r>
            <a:r>
              <a:rPr lang="en-GB" sz="2800" dirty="0" err="1" smtClean="0">
                <a:latin typeface="Arial" charset="0"/>
              </a:rPr>
              <a:t>της</a:t>
            </a:r>
            <a:r>
              <a:rPr lang="en-GB" sz="2800" dirty="0" smtClean="0">
                <a:latin typeface="Arial" charset="0"/>
              </a:rPr>
              <a:t> </a:t>
            </a:r>
            <a:r>
              <a:rPr lang="en-GB" sz="2800" dirty="0" err="1" smtClean="0">
                <a:latin typeface="Arial" charset="0"/>
              </a:rPr>
              <a:t>συνέντευξης</a:t>
            </a:r>
            <a:endParaRPr lang="en-GB" sz="2800" dirty="0" smtClean="0"/>
          </a:p>
          <a:p>
            <a:pPr algn="l" eaLnBrk="1" hangingPunct="1"/>
            <a:r>
              <a:rPr lang="en-GB" sz="2800" b="1" dirty="0" err="1" smtClean="0">
                <a:solidFill>
                  <a:schemeClr val="tx2">
                    <a:lumMod val="50000"/>
                  </a:schemeClr>
                </a:solidFill>
                <a:effectLst>
                  <a:outerShdw blurRad="38100" dist="38100" dir="2700000" algn="tl">
                    <a:srgbClr val="000000">
                      <a:alpha val="43137"/>
                    </a:srgbClr>
                  </a:outerShdw>
                </a:effectLst>
                <a:latin typeface="Arial" charset="0"/>
              </a:rPr>
              <a:t>Κυρίως</a:t>
            </a:r>
            <a:r>
              <a:rPr lang="en-GB" sz="2800" b="1" dirty="0" smtClean="0">
                <a:solidFill>
                  <a:schemeClr val="tx2">
                    <a:lumMod val="50000"/>
                  </a:schemeClr>
                </a:solidFill>
                <a:effectLst>
                  <a:outerShdw blurRad="38100" dist="38100" dir="2700000" algn="tl">
                    <a:srgbClr val="000000">
                      <a:alpha val="43137"/>
                    </a:srgbClr>
                  </a:outerShdw>
                </a:effectLst>
                <a:latin typeface="Arial" charset="0"/>
              </a:rPr>
              <a:t> </a:t>
            </a:r>
            <a:r>
              <a:rPr lang="en-GB" sz="2800" b="1" dirty="0" err="1" smtClean="0">
                <a:solidFill>
                  <a:schemeClr val="tx2">
                    <a:lumMod val="50000"/>
                  </a:schemeClr>
                </a:solidFill>
                <a:effectLst>
                  <a:outerShdw blurRad="38100" dist="38100" dir="2700000" algn="tl">
                    <a:srgbClr val="000000">
                      <a:alpha val="43137"/>
                    </a:srgbClr>
                  </a:outerShdw>
                </a:effectLst>
                <a:latin typeface="Arial" charset="0"/>
              </a:rPr>
              <a:t>συνέντευξη</a:t>
            </a:r>
            <a:r>
              <a:rPr lang="en-GB" sz="2800" b="1" dirty="0" smtClean="0">
                <a:latin typeface="Arial" charset="0"/>
              </a:rPr>
              <a:t/>
            </a:r>
            <a:br>
              <a:rPr lang="en-GB" sz="2800" b="1" dirty="0" smtClean="0">
                <a:latin typeface="Arial" charset="0"/>
              </a:rPr>
            </a:br>
            <a:r>
              <a:rPr lang="en-GB" sz="2800" dirty="0" err="1" smtClean="0">
                <a:latin typeface="Arial" charset="0"/>
              </a:rPr>
              <a:t>Διατύπωση</a:t>
            </a:r>
            <a:r>
              <a:rPr lang="en-GB" sz="2800" dirty="0" smtClean="0">
                <a:latin typeface="Arial" charset="0"/>
              </a:rPr>
              <a:t> </a:t>
            </a:r>
            <a:r>
              <a:rPr lang="en-GB" sz="2800" dirty="0" err="1" smtClean="0">
                <a:latin typeface="Arial" charset="0"/>
              </a:rPr>
              <a:t>των</a:t>
            </a:r>
            <a:r>
              <a:rPr lang="en-GB" sz="2800" dirty="0" smtClean="0">
                <a:latin typeface="Arial" charset="0"/>
              </a:rPr>
              <a:t> </a:t>
            </a:r>
            <a:r>
              <a:rPr lang="en-GB" sz="2800" dirty="0" err="1" smtClean="0">
                <a:latin typeface="Arial" charset="0"/>
              </a:rPr>
              <a:t>ερωτήσεων</a:t>
            </a:r>
            <a:r>
              <a:rPr lang="en-GB" sz="2800" dirty="0" smtClean="0">
                <a:latin typeface="Arial" charset="0"/>
              </a:rPr>
              <a:t> </a:t>
            </a:r>
            <a:r>
              <a:rPr lang="en-GB" sz="2800" dirty="0" err="1" smtClean="0">
                <a:latin typeface="Arial" charset="0"/>
              </a:rPr>
              <a:t>που</a:t>
            </a:r>
            <a:r>
              <a:rPr lang="en-GB" sz="2800" dirty="0" smtClean="0">
                <a:latin typeface="Arial" charset="0"/>
              </a:rPr>
              <a:t> </a:t>
            </a:r>
            <a:r>
              <a:rPr lang="en-GB" sz="2800" dirty="0" err="1" smtClean="0">
                <a:latin typeface="Arial" charset="0"/>
              </a:rPr>
              <a:t>θα</a:t>
            </a:r>
            <a:r>
              <a:rPr lang="en-GB" sz="2800" dirty="0" smtClean="0">
                <a:latin typeface="Arial" charset="0"/>
              </a:rPr>
              <a:t> </a:t>
            </a:r>
            <a:r>
              <a:rPr lang="en-GB" sz="2800" dirty="0" err="1" smtClean="0">
                <a:latin typeface="Arial" charset="0"/>
              </a:rPr>
              <a:t>κριθούν</a:t>
            </a:r>
            <a:r>
              <a:rPr lang="en-GB" sz="2800" dirty="0" smtClean="0">
                <a:latin typeface="Arial" charset="0"/>
              </a:rPr>
              <a:t> </a:t>
            </a:r>
            <a:r>
              <a:rPr lang="en-GB" sz="2800" dirty="0" err="1" smtClean="0">
                <a:latin typeface="Arial" charset="0"/>
              </a:rPr>
              <a:t>απαραίτητες</a:t>
            </a:r>
            <a:endParaRPr lang="en-GB" sz="2800" dirty="0" smtClean="0"/>
          </a:p>
          <a:p>
            <a:pPr algn="l" eaLnBrk="1" hangingPunct="1"/>
            <a:r>
              <a:rPr lang="en-GB" sz="2800" b="1" dirty="0" err="1" smtClean="0">
                <a:solidFill>
                  <a:schemeClr val="tx2">
                    <a:lumMod val="50000"/>
                  </a:schemeClr>
                </a:solidFill>
                <a:effectLst>
                  <a:outerShdw blurRad="38100" dist="38100" dir="2700000" algn="tl">
                    <a:srgbClr val="000000">
                      <a:alpha val="43137"/>
                    </a:srgbClr>
                  </a:outerShdw>
                </a:effectLst>
                <a:latin typeface="Arial" charset="0"/>
              </a:rPr>
              <a:t>Ερωτήσεις</a:t>
            </a:r>
            <a:r>
              <a:rPr lang="en-GB" sz="2800" b="1" dirty="0" smtClean="0">
                <a:solidFill>
                  <a:schemeClr val="tx2">
                    <a:lumMod val="50000"/>
                  </a:schemeClr>
                </a:solidFill>
                <a:effectLst>
                  <a:outerShdw blurRad="38100" dist="38100" dir="2700000" algn="tl">
                    <a:srgbClr val="000000">
                      <a:alpha val="43137"/>
                    </a:srgbClr>
                  </a:outerShdw>
                </a:effectLst>
                <a:latin typeface="Arial" charset="0"/>
              </a:rPr>
              <a:t> </a:t>
            </a:r>
            <a:r>
              <a:rPr lang="en-GB" sz="2800" b="1" dirty="0" err="1" smtClean="0">
                <a:solidFill>
                  <a:schemeClr val="tx2">
                    <a:lumMod val="50000"/>
                  </a:schemeClr>
                </a:solidFill>
                <a:effectLst>
                  <a:outerShdw blurRad="38100" dist="38100" dir="2700000" algn="tl">
                    <a:srgbClr val="000000">
                      <a:alpha val="43137"/>
                    </a:srgbClr>
                  </a:outerShdw>
                </a:effectLst>
                <a:latin typeface="Arial" charset="0"/>
              </a:rPr>
              <a:t>υποψηφίου</a:t>
            </a:r>
            <a:r>
              <a:rPr lang="en-GB" sz="2800" b="1" dirty="0" smtClean="0">
                <a:latin typeface="Arial" charset="0"/>
              </a:rPr>
              <a:t/>
            </a:r>
            <a:br>
              <a:rPr lang="en-GB" sz="2800" b="1" dirty="0" smtClean="0">
                <a:latin typeface="Arial" charset="0"/>
              </a:rPr>
            </a:br>
            <a:r>
              <a:rPr lang="en-GB" sz="2800" dirty="0" err="1" smtClean="0">
                <a:latin typeface="Arial" charset="0"/>
              </a:rPr>
              <a:t>Θα</a:t>
            </a:r>
            <a:r>
              <a:rPr lang="en-GB" sz="2800" dirty="0" smtClean="0">
                <a:latin typeface="Arial" charset="0"/>
              </a:rPr>
              <a:t> </a:t>
            </a:r>
            <a:r>
              <a:rPr lang="en-GB" sz="2800" dirty="0" err="1" smtClean="0">
                <a:latin typeface="Arial" charset="0"/>
              </a:rPr>
              <a:t>σας</a:t>
            </a:r>
            <a:r>
              <a:rPr lang="en-GB" sz="2800" dirty="0" smtClean="0">
                <a:latin typeface="Arial" charset="0"/>
              </a:rPr>
              <a:t> </a:t>
            </a:r>
            <a:r>
              <a:rPr lang="en-GB" sz="2800" dirty="0" err="1" smtClean="0">
                <a:latin typeface="Arial" charset="0"/>
              </a:rPr>
              <a:t>δοθεί</a:t>
            </a:r>
            <a:r>
              <a:rPr lang="en-GB" sz="2800" dirty="0" smtClean="0">
                <a:latin typeface="Arial" charset="0"/>
              </a:rPr>
              <a:t> </a:t>
            </a:r>
            <a:r>
              <a:rPr lang="en-GB" sz="2800" dirty="0" err="1" smtClean="0">
                <a:latin typeface="Arial" charset="0"/>
              </a:rPr>
              <a:t>δυνατότητα</a:t>
            </a:r>
            <a:r>
              <a:rPr lang="en-GB" sz="2800" dirty="0" smtClean="0">
                <a:latin typeface="Arial" charset="0"/>
              </a:rPr>
              <a:t> </a:t>
            </a:r>
            <a:r>
              <a:rPr lang="en-GB" sz="2800" dirty="0" err="1" smtClean="0">
                <a:latin typeface="Arial" charset="0"/>
              </a:rPr>
              <a:t>για</a:t>
            </a:r>
            <a:r>
              <a:rPr lang="en-GB" sz="2800" dirty="0" smtClean="0">
                <a:latin typeface="Arial" charset="0"/>
              </a:rPr>
              <a:t> </a:t>
            </a:r>
            <a:r>
              <a:rPr lang="en-GB" sz="2800" dirty="0" err="1" smtClean="0">
                <a:latin typeface="Arial" charset="0"/>
              </a:rPr>
              <a:t>κάποιες</a:t>
            </a:r>
            <a:r>
              <a:rPr lang="en-GB" sz="2800" dirty="0" smtClean="0">
                <a:latin typeface="Arial" charset="0"/>
              </a:rPr>
              <a:t> </a:t>
            </a:r>
            <a:r>
              <a:rPr lang="en-GB" sz="2800" dirty="0" err="1" smtClean="0">
                <a:latin typeface="Arial" charset="0"/>
              </a:rPr>
              <a:t>ερωτήσεις</a:t>
            </a:r>
            <a:r>
              <a:rPr lang="en-GB" sz="2800" b="1" dirty="0" smtClean="0">
                <a:latin typeface="Arial" charset="0"/>
              </a:rPr>
              <a:t> </a:t>
            </a:r>
            <a:endParaRPr lang="en-GB" sz="2800" b="1" dirty="0" smtClean="0"/>
          </a:p>
          <a:p>
            <a:pPr algn="l" eaLnBrk="1" hangingPunct="1"/>
            <a:r>
              <a:rPr lang="en-GB" sz="2800" b="1" dirty="0" err="1" smtClean="0">
                <a:solidFill>
                  <a:schemeClr val="tx2">
                    <a:lumMod val="50000"/>
                  </a:schemeClr>
                </a:solidFill>
                <a:effectLst>
                  <a:outerShdw blurRad="38100" dist="38100" dir="2700000" algn="tl">
                    <a:srgbClr val="000000">
                      <a:alpha val="43137"/>
                    </a:srgbClr>
                  </a:outerShdw>
                </a:effectLst>
                <a:latin typeface="Arial" charset="0"/>
              </a:rPr>
              <a:t>Επίλογος</a:t>
            </a:r>
            <a:r>
              <a:rPr lang="en-GB" sz="2800" b="1" dirty="0" smtClean="0">
                <a:latin typeface="Arial" charset="0"/>
              </a:rPr>
              <a:t/>
            </a:r>
            <a:br>
              <a:rPr lang="en-GB" sz="2800" b="1" dirty="0" smtClean="0">
                <a:latin typeface="Arial" charset="0"/>
              </a:rPr>
            </a:br>
            <a:r>
              <a:rPr lang="en-GB" sz="2800" dirty="0" err="1" smtClean="0">
                <a:latin typeface="Arial" charset="0"/>
              </a:rPr>
              <a:t>Πιθανόν</a:t>
            </a:r>
            <a:r>
              <a:rPr lang="en-GB" sz="2800" dirty="0" smtClean="0">
                <a:latin typeface="Arial" charset="0"/>
              </a:rPr>
              <a:t> </a:t>
            </a:r>
            <a:r>
              <a:rPr lang="en-GB" sz="2800" dirty="0" err="1" smtClean="0">
                <a:latin typeface="Arial" charset="0"/>
              </a:rPr>
              <a:t>να</a:t>
            </a:r>
            <a:r>
              <a:rPr lang="en-GB" sz="2800" dirty="0" smtClean="0">
                <a:latin typeface="Arial" charset="0"/>
              </a:rPr>
              <a:t> </a:t>
            </a:r>
            <a:r>
              <a:rPr lang="en-GB" sz="2800" dirty="0" err="1" smtClean="0">
                <a:latin typeface="Arial" charset="0"/>
              </a:rPr>
              <a:t>γίνει</a:t>
            </a:r>
            <a:r>
              <a:rPr lang="en-GB" sz="2800" dirty="0" smtClean="0">
                <a:latin typeface="Arial" charset="0"/>
              </a:rPr>
              <a:t> </a:t>
            </a:r>
            <a:r>
              <a:rPr lang="en-GB" sz="2800" dirty="0" err="1" smtClean="0">
                <a:latin typeface="Arial" charset="0"/>
              </a:rPr>
              <a:t>ενημέρωση</a:t>
            </a:r>
            <a:r>
              <a:rPr lang="en-GB" sz="2800" dirty="0" smtClean="0">
                <a:latin typeface="Arial" charset="0"/>
              </a:rPr>
              <a:t> </a:t>
            </a:r>
            <a:r>
              <a:rPr lang="en-GB" sz="2800" dirty="0" err="1" smtClean="0">
                <a:latin typeface="Arial" charset="0"/>
              </a:rPr>
              <a:t>για</a:t>
            </a:r>
            <a:r>
              <a:rPr lang="en-GB" sz="2800" dirty="0" smtClean="0">
                <a:latin typeface="Arial" charset="0"/>
              </a:rPr>
              <a:t> </a:t>
            </a:r>
            <a:r>
              <a:rPr lang="en-GB" sz="2800" dirty="0" err="1" smtClean="0">
                <a:latin typeface="Arial" charset="0"/>
              </a:rPr>
              <a:t>το</a:t>
            </a:r>
            <a:r>
              <a:rPr lang="en-GB" sz="2800" dirty="0" smtClean="0">
                <a:latin typeface="Arial" charset="0"/>
              </a:rPr>
              <a:t> </a:t>
            </a:r>
            <a:r>
              <a:rPr lang="en-GB" sz="2800" dirty="0" err="1" smtClean="0">
                <a:latin typeface="Arial" charset="0"/>
              </a:rPr>
              <a:t>επόμενο</a:t>
            </a:r>
            <a:r>
              <a:rPr lang="en-GB" sz="2800" dirty="0" smtClean="0">
                <a:latin typeface="Arial" charset="0"/>
              </a:rPr>
              <a:t> </a:t>
            </a:r>
            <a:r>
              <a:rPr lang="en-GB" sz="2800" dirty="0" err="1" smtClean="0">
                <a:latin typeface="Arial" charset="0"/>
              </a:rPr>
              <a:t>στάδιο</a:t>
            </a:r>
            <a:r>
              <a:rPr lang="en-GB" sz="2800" dirty="0" smtClean="0">
                <a:latin typeface="Arial" charset="0"/>
              </a:rPr>
              <a:t> </a:t>
            </a:r>
            <a:r>
              <a:rPr lang="en-GB" sz="2800" dirty="0" err="1" smtClean="0">
                <a:latin typeface="Arial" charset="0"/>
              </a:rPr>
              <a:t>αν</a:t>
            </a:r>
            <a:r>
              <a:rPr lang="en-GB" sz="2800" dirty="0" smtClean="0">
                <a:latin typeface="Arial" charset="0"/>
              </a:rPr>
              <a:t> </a:t>
            </a:r>
            <a:r>
              <a:rPr lang="en-GB" sz="2800" dirty="0" err="1" smtClean="0">
                <a:latin typeface="Arial" charset="0"/>
              </a:rPr>
              <a:t>υπάρχει</a:t>
            </a:r>
            <a:endParaRPr lang="en-GB" sz="2800"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47</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ctrTitle"/>
          </p:nvPr>
        </p:nvSpPr>
        <p:spPr>
          <a:xfrm>
            <a:off x="609600" y="457200"/>
            <a:ext cx="7772400" cy="457200"/>
          </a:xfrm>
        </p:spPr>
        <p:txBody>
          <a:bodyPr>
            <a:normAutofit fontScale="90000"/>
          </a:bodyPr>
          <a:lstStyle/>
          <a:p>
            <a:r>
              <a:rPr lang="en-GB" sz="6000" dirty="0" err="1" smtClean="0">
                <a:latin typeface="Arial" charset="0"/>
              </a:rPr>
              <a:t>Πιθανές</a:t>
            </a:r>
            <a:r>
              <a:rPr lang="en-GB" sz="6000" dirty="0" smtClean="0">
                <a:latin typeface="Arial" charset="0"/>
              </a:rPr>
              <a:t> </a:t>
            </a:r>
            <a:r>
              <a:rPr lang="en-GB" sz="6000" dirty="0" err="1" smtClean="0">
                <a:latin typeface="Arial" charset="0"/>
              </a:rPr>
              <a:t>ερωτήσεις</a:t>
            </a:r>
            <a:endParaRPr lang="en-GB" sz="6000" dirty="0" smtClean="0"/>
          </a:p>
        </p:txBody>
      </p:sp>
      <p:sp>
        <p:nvSpPr>
          <p:cNvPr id="44035" name="Rectangle 3"/>
          <p:cNvSpPr>
            <a:spLocks noGrp="1" noChangeArrowheads="1"/>
          </p:cNvSpPr>
          <p:nvPr>
            <p:ph type="subTitle" idx="1"/>
          </p:nvPr>
        </p:nvSpPr>
        <p:spPr>
          <a:xfrm>
            <a:off x="357158" y="928670"/>
            <a:ext cx="8482042" cy="5357850"/>
          </a:xfrm>
        </p:spPr>
        <p:txBody>
          <a:bodyPr>
            <a:normAutofit lnSpcReduction="10000"/>
          </a:bodyPr>
          <a:lstStyle/>
          <a:p>
            <a:pPr algn="l" eaLnBrk="1" hangingPunct="1"/>
            <a:r>
              <a:rPr lang="en-GB" sz="2800" dirty="0" err="1" smtClean="0">
                <a:latin typeface="Arial" charset="0"/>
              </a:rPr>
              <a:t>Καλό</a:t>
            </a:r>
            <a:r>
              <a:rPr lang="en-GB" sz="2800" dirty="0" smtClean="0">
                <a:latin typeface="Arial" charset="0"/>
              </a:rPr>
              <a:t> </a:t>
            </a:r>
            <a:r>
              <a:rPr lang="en-GB" sz="2800" dirty="0" err="1" smtClean="0">
                <a:latin typeface="Arial" charset="0"/>
              </a:rPr>
              <a:t>θα</a:t>
            </a:r>
            <a:r>
              <a:rPr lang="en-GB" sz="2800" dirty="0" smtClean="0">
                <a:latin typeface="Arial" charset="0"/>
              </a:rPr>
              <a:t> </a:t>
            </a:r>
            <a:r>
              <a:rPr lang="en-GB" sz="2800" dirty="0" err="1" smtClean="0">
                <a:latin typeface="Arial" charset="0"/>
              </a:rPr>
              <a:t>ήταν</a:t>
            </a:r>
            <a:r>
              <a:rPr lang="en-GB" sz="2800" dirty="0" smtClean="0">
                <a:latin typeface="Arial" charset="0"/>
              </a:rPr>
              <a:t> </a:t>
            </a:r>
            <a:r>
              <a:rPr lang="en-GB" sz="2800" dirty="0" err="1" smtClean="0">
                <a:latin typeface="Arial" charset="0"/>
              </a:rPr>
              <a:t>να</a:t>
            </a:r>
            <a:r>
              <a:rPr lang="en-GB" sz="2800" dirty="0" smtClean="0">
                <a:latin typeface="Arial" charset="0"/>
              </a:rPr>
              <a:t> </a:t>
            </a:r>
            <a:r>
              <a:rPr lang="en-GB" sz="2800" dirty="0" err="1" smtClean="0">
                <a:latin typeface="Arial" charset="0"/>
              </a:rPr>
              <a:t>προετοιμάσει</a:t>
            </a:r>
            <a:r>
              <a:rPr lang="en-GB" sz="2800" dirty="0" smtClean="0">
                <a:latin typeface="Arial" charset="0"/>
              </a:rPr>
              <a:t> </a:t>
            </a:r>
            <a:r>
              <a:rPr lang="en-GB" sz="2800" dirty="0" err="1" smtClean="0">
                <a:latin typeface="Arial" charset="0"/>
              </a:rPr>
              <a:t>κανείς</a:t>
            </a:r>
            <a:r>
              <a:rPr lang="en-GB" sz="2800" dirty="0" smtClean="0">
                <a:latin typeface="Arial" charset="0"/>
              </a:rPr>
              <a:t> </a:t>
            </a:r>
            <a:r>
              <a:rPr lang="en-GB" sz="2800" dirty="0" err="1" smtClean="0">
                <a:latin typeface="Arial" charset="0"/>
              </a:rPr>
              <a:t>απαντήσεις</a:t>
            </a:r>
            <a:r>
              <a:rPr lang="en-GB" sz="2800" dirty="0" smtClean="0">
                <a:latin typeface="Arial" charset="0"/>
              </a:rPr>
              <a:t> </a:t>
            </a:r>
            <a:r>
              <a:rPr lang="en-GB" sz="2800" dirty="0" err="1" smtClean="0">
                <a:latin typeface="Arial" charset="0"/>
              </a:rPr>
              <a:t>σε</a:t>
            </a:r>
            <a:r>
              <a:rPr lang="en-GB" sz="2800" dirty="0" smtClean="0">
                <a:latin typeface="Arial" charset="0"/>
              </a:rPr>
              <a:t> </a:t>
            </a:r>
            <a:r>
              <a:rPr lang="en-GB" sz="2800" dirty="0" err="1" smtClean="0">
                <a:latin typeface="Arial" charset="0"/>
              </a:rPr>
              <a:t>πιθανές</a:t>
            </a:r>
            <a:r>
              <a:rPr lang="en-GB" sz="2800" dirty="0" smtClean="0">
                <a:latin typeface="Arial" charset="0"/>
              </a:rPr>
              <a:t> </a:t>
            </a:r>
            <a:r>
              <a:rPr lang="en-GB" sz="2800" dirty="0" err="1" smtClean="0">
                <a:latin typeface="Arial" charset="0"/>
              </a:rPr>
              <a:t>ερωτήσεις</a:t>
            </a:r>
            <a:r>
              <a:rPr lang="en-GB" sz="2800" dirty="0" smtClean="0">
                <a:latin typeface="Arial" charset="0"/>
              </a:rPr>
              <a:t> </a:t>
            </a:r>
            <a:r>
              <a:rPr lang="en-GB" sz="2800" dirty="0" err="1" smtClean="0">
                <a:latin typeface="Arial" charset="0"/>
              </a:rPr>
              <a:t>που</a:t>
            </a:r>
            <a:r>
              <a:rPr lang="en-GB" sz="2800" dirty="0" smtClean="0">
                <a:latin typeface="Arial" charset="0"/>
              </a:rPr>
              <a:t> </a:t>
            </a:r>
            <a:r>
              <a:rPr lang="en-GB" sz="2800" dirty="0" err="1" smtClean="0">
                <a:latin typeface="Arial" charset="0"/>
              </a:rPr>
              <a:t>μπορεί</a:t>
            </a:r>
            <a:r>
              <a:rPr lang="en-GB" sz="2800" dirty="0" smtClean="0">
                <a:latin typeface="Arial" charset="0"/>
              </a:rPr>
              <a:t> </a:t>
            </a:r>
            <a:r>
              <a:rPr lang="en-GB" sz="2800" dirty="0" err="1" smtClean="0">
                <a:latin typeface="Arial" charset="0"/>
              </a:rPr>
              <a:t>να</a:t>
            </a:r>
            <a:r>
              <a:rPr lang="en-GB" sz="2800" dirty="0" smtClean="0">
                <a:latin typeface="Arial" charset="0"/>
              </a:rPr>
              <a:t> </a:t>
            </a:r>
            <a:r>
              <a:rPr lang="en-GB" sz="2800" dirty="0" err="1" smtClean="0">
                <a:latin typeface="Arial" charset="0"/>
              </a:rPr>
              <a:t>είναι</a:t>
            </a:r>
            <a:r>
              <a:rPr lang="en-GB" sz="2800" dirty="0" smtClean="0">
                <a:latin typeface="Arial" charset="0"/>
              </a:rPr>
              <a:t>:</a:t>
            </a:r>
            <a:endParaRPr lang="el-GR" sz="2800" dirty="0" smtClean="0">
              <a:latin typeface="Arial" charset="0"/>
            </a:endParaRPr>
          </a:p>
          <a:p>
            <a:pPr algn="l" eaLnBrk="1" hangingPunct="1"/>
            <a:endParaRPr lang="en-GB" sz="2800" dirty="0" smtClean="0"/>
          </a:p>
          <a:p>
            <a:pPr algn="l" eaLnBrk="1" hangingPunct="1"/>
            <a:r>
              <a:rPr lang="en-GB" sz="2800" b="1" i="1" dirty="0" err="1" smtClean="0">
                <a:latin typeface="Arial" charset="0"/>
              </a:rPr>
              <a:t>Ανοιχτές</a:t>
            </a:r>
            <a:r>
              <a:rPr lang="en-GB" sz="2800" b="1" i="1" dirty="0" smtClean="0">
                <a:latin typeface="Arial" charset="0"/>
              </a:rPr>
              <a:t> </a:t>
            </a:r>
            <a:r>
              <a:rPr lang="en-GB" sz="2800" b="1" i="1" dirty="0" err="1" smtClean="0">
                <a:latin typeface="Arial" charset="0"/>
              </a:rPr>
              <a:t>ερωτήσεις</a:t>
            </a:r>
            <a:r>
              <a:rPr lang="en-GB" sz="2800" b="1" i="1" dirty="0" smtClean="0">
                <a:latin typeface="Arial" charset="0"/>
              </a:rPr>
              <a:t> </a:t>
            </a:r>
            <a:r>
              <a:rPr lang="en-GB" sz="2800" i="1" dirty="0" smtClean="0">
                <a:latin typeface="Arial" charset="0"/>
              </a:rPr>
              <a:t>(</a:t>
            </a:r>
            <a:r>
              <a:rPr lang="en-GB" sz="2800" i="1" dirty="0" err="1" smtClean="0">
                <a:latin typeface="Arial" charset="0"/>
              </a:rPr>
              <a:t>που</a:t>
            </a:r>
            <a:r>
              <a:rPr lang="en-GB" sz="2800" i="1" dirty="0" smtClean="0">
                <a:latin typeface="Arial" charset="0"/>
              </a:rPr>
              <a:t> </a:t>
            </a:r>
            <a:r>
              <a:rPr lang="en-GB" sz="2800" i="1" dirty="0" err="1" smtClean="0">
                <a:latin typeface="Arial" charset="0"/>
              </a:rPr>
              <a:t>ανοίγουν</a:t>
            </a:r>
            <a:r>
              <a:rPr lang="en-GB" sz="2800" i="1" dirty="0" smtClean="0">
                <a:latin typeface="Arial" charset="0"/>
              </a:rPr>
              <a:t> </a:t>
            </a:r>
            <a:r>
              <a:rPr lang="en-GB" sz="2800" i="1" dirty="0" err="1" smtClean="0">
                <a:latin typeface="Arial" charset="0"/>
              </a:rPr>
              <a:t>ένα</a:t>
            </a:r>
            <a:r>
              <a:rPr lang="en-GB" sz="2800" i="1" dirty="0" smtClean="0">
                <a:latin typeface="Arial" charset="0"/>
              </a:rPr>
              <a:t> </a:t>
            </a:r>
            <a:r>
              <a:rPr lang="en-GB" sz="2800" i="1" dirty="0" err="1" smtClean="0">
                <a:latin typeface="Arial" charset="0"/>
              </a:rPr>
              <a:t>θέμα</a:t>
            </a:r>
            <a:r>
              <a:rPr lang="en-GB" sz="2800" i="1" dirty="0" smtClean="0">
                <a:latin typeface="Arial" charset="0"/>
              </a:rPr>
              <a:t>) </a:t>
            </a:r>
            <a:r>
              <a:rPr lang="en-GB" sz="2800" i="1" dirty="0" err="1" smtClean="0">
                <a:latin typeface="Arial" charset="0"/>
              </a:rPr>
              <a:t>όπως</a:t>
            </a:r>
            <a:r>
              <a:rPr lang="en-GB" sz="2800" i="1" dirty="0" smtClean="0">
                <a:latin typeface="Arial" charset="0"/>
              </a:rPr>
              <a:t> </a:t>
            </a:r>
            <a:r>
              <a:rPr lang="en-GB" sz="2800" i="1" dirty="0" err="1" smtClean="0">
                <a:latin typeface="Arial" charset="0"/>
              </a:rPr>
              <a:t>π.χ</a:t>
            </a:r>
            <a:r>
              <a:rPr lang="en-GB" sz="2800" i="1" dirty="0" smtClean="0">
                <a:latin typeface="Arial" charset="0"/>
              </a:rPr>
              <a:t>. </a:t>
            </a:r>
            <a:r>
              <a:rPr lang="en-GB" sz="2800" i="1" dirty="0" err="1" smtClean="0">
                <a:latin typeface="Arial" charset="0"/>
              </a:rPr>
              <a:t>Μπορείτε</a:t>
            </a:r>
            <a:r>
              <a:rPr lang="en-GB" sz="2800" i="1" dirty="0" smtClean="0">
                <a:latin typeface="Arial" charset="0"/>
              </a:rPr>
              <a:t> </a:t>
            </a:r>
            <a:r>
              <a:rPr lang="en-GB" sz="2800" i="1" dirty="0" err="1" smtClean="0">
                <a:latin typeface="Arial" charset="0"/>
              </a:rPr>
              <a:t>να</a:t>
            </a:r>
            <a:r>
              <a:rPr lang="en-GB" sz="2800" i="1" dirty="0" smtClean="0">
                <a:latin typeface="Arial" charset="0"/>
              </a:rPr>
              <a:t> </a:t>
            </a:r>
            <a:r>
              <a:rPr lang="en-GB" sz="2800" i="1" dirty="0" err="1" smtClean="0">
                <a:latin typeface="Arial" charset="0"/>
              </a:rPr>
              <a:t>μου</a:t>
            </a:r>
            <a:r>
              <a:rPr lang="en-GB" sz="2800" i="1" dirty="0" smtClean="0">
                <a:latin typeface="Arial" charset="0"/>
              </a:rPr>
              <a:t> </a:t>
            </a:r>
            <a:r>
              <a:rPr lang="en-GB" sz="2800" i="1" dirty="0" err="1" smtClean="0">
                <a:latin typeface="Arial" charset="0"/>
              </a:rPr>
              <a:t>πείτε</a:t>
            </a:r>
            <a:r>
              <a:rPr lang="en-GB" sz="2800" i="1" dirty="0" smtClean="0">
                <a:latin typeface="Arial" charset="0"/>
              </a:rPr>
              <a:t> </a:t>
            </a:r>
            <a:r>
              <a:rPr lang="en-GB" sz="2800" i="1" dirty="0" err="1" smtClean="0">
                <a:latin typeface="Arial" charset="0"/>
              </a:rPr>
              <a:t>περισσότερα</a:t>
            </a:r>
            <a:r>
              <a:rPr lang="en-GB" sz="2800" i="1" dirty="0" smtClean="0">
                <a:latin typeface="Arial" charset="0"/>
              </a:rPr>
              <a:t> </a:t>
            </a:r>
            <a:r>
              <a:rPr lang="en-GB" sz="2800" i="1" dirty="0" err="1" smtClean="0">
                <a:latin typeface="Arial" charset="0"/>
              </a:rPr>
              <a:t>για</a:t>
            </a:r>
            <a:r>
              <a:rPr lang="en-GB" sz="2800" i="1" dirty="0" smtClean="0">
                <a:latin typeface="Arial" charset="0"/>
              </a:rPr>
              <a:t>…;</a:t>
            </a:r>
            <a:endParaRPr lang="en-GB" sz="2800" i="1" dirty="0" smtClean="0"/>
          </a:p>
          <a:p>
            <a:pPr algn="l" eaLnBrk="1" hangingPunct="1"/>
            <a:endParaRPr lang="el-GR" sz="2800" b="1" i="1" dirty="0" smtClean="0">
              <a:latin typeface="Arial" charset="0"/>
            </a:endParaRPr>
          </a:p>
          <a:p>
            <a:pPr algn="l" eaLnBrk="1" hangingPunct="1"/>
            <a:r>
              <a:rPr lang="en-GB" sz="2800" b="1" i="1" dirty="0" err="1" smtClean="0">
                <a:latin typeface="Arial" charset="0"/>
              </a:rPr>
              <a:t>Κλειστές</a:t>
            </a:r>
            <a:r>
              <a:rPr lang="en-GB" sz="2800" b="1" i="1" dirty="0" smtClean="0">
                <a:latin typeface="Arial" charset="0"/>
              </a:rPr>
              <a:t> </a:t>
            </a:r>
            <a:r>
              <a:rPr lang="en-GB" sz="2800" b="1" i="1" dirty="0" err="1" smtClean="0">
                <a:latin typeface="Arial" charset="0"/>
              </a:rPr>
              <a:t>ερωτήσεις</a:t>
            </a:r>
            <a:r>
              <a:rPr lang="en-GB" sz="2800" b="1" i="1" dirty="0" smtClean="0">
                <a:latin typeface="Arial" charset="0"/>
              </a:rPr>
              <a:t> </a:t>
            </a:r>
            <a:r>
              <a:rPr lang="en-GB" sz="2800" i="1" dirty="0" err="1" smtClean="0">
                <a:latin typeface="Arial" charset="0"/>
              </a:rPr>
              <a:t>στις</a:t>
            </a:r>
            <a:r>
              <a:rPr lang="en-GB" sz="2800" i="1" dirty="0" smtClean="0">
                <a:latin typeface="Arial" charset="0"/>
              </a:rPr>
              <a:t> </a:t>
            </a:r>
            <a:r>
              <a:rPr lang="en-GB" sz="2800" i="1" dirty="0" err="1" smtClean="0">
                <a:latin typeface="Arial" charset="0"/>
              </a:rPr>
              <a:t>οποίες</a:t>
            </a:r>
            <a:r>
              <a:rPr lang="en-GB" sz="2800" i="1" dirty="0" smtClean="0">
                <a:latin typeface="Arial" charset="0"/>
              </a:rPr>
              <a:t> </a:t>
            </a:r>
            <a:r>
              <a:rPr lang="en-GB" sz="2800" i="1" dirty="0" err="1" smtClean="0">
                <a:latin typeface="Arial" charset="0"/>
              </a:rPr>
              <a:t>αντιστοιχούν</a:t>
            </a:r>
            <a:r>
              <a:rPr lang="en-GB" sz="2800" i="1" dirty="0" smtClean="0">
                <a:latin typeface="Arial" charset="0"/>
              </a:rPr>
              <a:t> </a:t>
            </a:r>
            <a:r>
              <a:rPr lang="en-GB" sz="2800" i="1" dirty="0" err="1" smtClean="0">
                <a:latin typeface="Arial" charset="0"/>
              </a:rPr>
              <a:t>μονολεκτικές</a:t>
            </a:r>
            <a:r>
              <a:rPr lang="en-GB" sz="2800" i="1" dirty="0" smtClean="0">
                <a:latin typeface="Arial" charset="0"/>
              </a:rPr>
              <a:t> </a:t>
            </a:r>
            <a:r>
              <a:rPr lang="en-GB" sz="2800" i="1" dirty="0" err="1" smtClean="0">
                <a:latin typeface="Arial" charset="0"/>
              </a:rPr>
              <a:t>απαντήσεις</a:t>
            </a:r>
            <a:r>
              <a:rPr lang="en-GB" sz="2800" i="1" dirty="0" smtClean="0">
                <a:latin typeface="Arial" charset="0"/>
              </a:rPr>
              <a:t> </a:t>
            </a:r>
            <a:r>
              <a:rPr lang="en-GB" sz="2800" i="1" dirty="0" err="1" smtClean="0">
                <a:latin typeface="Arial" charset="0"/>
              </a:rPr>
              <a:t>π.χ</a:t>
            </a:r>
            <a:r>
              <a:rPr lang="en-GB" sz="2800" i="1" dirty="0" smtClean="0">
                <a:latin typeface="Arial" charset="0"/>
              </a:rPr>
              <a:t>. </a:t>
            </a:r>
            <a:r>
              <a:rPr lang="en-GB" sz="2800" i="1" dirty="0" err="1" smtClean="0">
                <a:latin typeface="Arial" charset="0"/>
              </a:rPr>
              <a:t>Μπορείτε</a:t>
            </a:r>
            <a:r>
              <a:rPr lang="en-GB" sz="2800" i="1" dirty="0" smtClean="0">
                <a:latin typeface="Arial" charset="0"/>
              </a:rPr>
              <a:t> </a:t>
            </a:r>
            <a:r>
              <a:rPr lang="en-GB" sz="2800" i="1" dirty="0" err="1" smtClean="0">
                <a:latin typeface="Arial" charset="0"/>
              </a:rPr>
              <a:t>να</a:t>
            </a:r>
            <a:r>
              <a:rPr lang="en-GB" sz="2800" i="1" dirty="0" smtClean="0">
                <a:latin typeface="Arial" charset="0"/>
              </a:rPr>
              <a:t> </a:t>
            </a:r>
            <a:r>
              <a:rPr lang="en-GB" sz="2800" i="1" dirty="0" err="1" smtClean="0">
                <a:latin typeface="Arial" charset="0"/>
              </a:rPr>
              <a:t>ανταποκριθείτε</a:t>
            </a:r>
            <a:r>
              <a:rPr lang="en-GB" sz="2800" i="1" dirty="0" smtClean="0">
                <a:latin typeface="Arial" charset="0"/>
              </a:rPr>
              <a:t> </a:t>
            </a:r>
            <a:r>
              <a:rPr lang="en-GB" sz="2800" i="1" dirty="0" err="1" smtClean="0">
                <a:latin typeface="Arial" charset="0"/>
              </a:rPr>
              <a:t>στις</a:t>
            </a:r>
            <a:r>
              <a:rPr lang="en-GB" sz="2800" i="1" dirty="0" smtClean="0">
                <a:latin typeface="Arial" charset="0"/>
              </a:rPr>
              <a:t> </a:t>
            </a:r>
            <a:r>
              <a:rPr lang="en-GB" sz="2800" i="1" dirty="0" err="1" smtClean="0">
                <a:latin typeface="Arial" charset="0"/>
              </a:rPr>
              <a:t>απαιτήσεις</a:t>
            </a:r>
            <a:r>
              <a:rPr lang="en-GB" sz="2800" i="1" dirty="0" smtClean="0">
                <a:latin typeface="Arial" charset="0"/>
              </a:rPr>
              <a:t> </a:t>
            </a:r>
            <a:r>
              <a:rPr lang="en-GB" sz="2800" i="1" dirty="0" err="1" smtClean="0">
                <a:latin typeface="Arial" charset="0"/>
              </a:rPr>
              <a:t>της</a:t>
            </a:r>
            <a:r>
              <a:rPr lang="en-GB" sz="2800" i="1" dirty="0" smtClean="0">
                <a:latin typeface="Arial" charset="0"/>
              </a:rPr>
              <a:t> </a:t>
            </a:r>
            <a:r>
              <a:rPr lang="en-GB" sz="2800" i="1" dirty="0" err="1" smtClean="0">
                <a:latin typeface="Arial" charset="0"/>
              </a:rPr>
              <a:t>θέσης</a:t>
            </a:r>
            <a:r>
              <a:rPr lang="en-GB" sz="2800" i="1" dirty="0" smtClean="0">
                <a:latin typeface="Arial" charset="0"/>
              </a:rPr>
              <a:t>;</a:t>
            </a:r>
            <a:endParaRPr lang="en-GB" sz="2800" i="1" dirty="0" smtClean="0"/>
          </a:p>
          <a:p>
            <a:pPr algn="l" eaLnBrk="1" hangingPunct="1"/>
            <a:endParaRPr lang="el-GR" sz="2800" b="1" i="1" dirty="0" smtClean="0">
              <a:latin typeface="Arial" charset="0"/>
            </a:endParaRPr>
          </a:p>
          <a:p>
            <a:pPr algn="l" eaLnBrk="1" hangingPunct="1"/>
            <a:r>
              <a:rPr lang="en-GB" sz="2800" b="1" i="1" dirty="0" err="1" smtClean="0">
                <a:latin typeface="Arial" charset="0"/>
              </a:rPr>
              <a:t>Υποθετικές</a:t>
            </a:r>
            <a:r>
              <a:rPr lang="en-GB" sz="2800" b="1" i="1" dirty="0" smtClean="0">
                <a:latin typeface="Arial" charset="0"/>
              </a:rPr>
              <a:t> </a:t>
            </a:r>
            <a:r>
              <a:rPr lang="en-GB" sz="2800" b="1" i="1" dirty="0" err="1" smtClean="0">
                <a:latin typeface="Arial" charset="0"/>
              </a:rPr>
              <a:t>ερωτήσεις</a:t>
            </a:r>
            <a:r>
              <a:rPr lang="en-GB" sz="2800" b="1" i="1" dirty="0" smtClean="0">
                <a:latin typeface="Arial" charset="0"/>
              </a:rPr>
              <a:t> </a:t>
            </a:r>
            <a:r>
              <a:rPr lang="en-GB" sz="2800" i="1" dirty="0" err="1" smtClean="0">
                <a:latin typeface="Arial" charset="0"/>
              </a:rPr>
              <a:t>π.χ</a:t>
            </a:r>
            <a:r>
              <a:rPr lang="en-GB" sz="2800" i="1" dirty="0" smtClean="0">
                <a:latin typeface="Arial" charset="0"/>
              </a:rPr>
              <a:t>. </a:t>
            </a:r>
            <a:r>
              <a:rPr lang="en-GB" sz="2800" i="1" dirty="0" err="1" smtClean="0">
                <a:latin typeface="Arial" charset="0"/>
              </a:rPr>
              <a:t>Πώς</a:t>
            </a:r>
            <a:r>
              <a:rPr lang="en-GB" sz="2800" i="1" dirty="0" smtClean="0">
                <a:latin typeface="Arial" charset="0"/>
              </a:rPr>
              <a:t> </a:t>
            </a:r>
            <a:r>
              <a:rPr lang="en-GB" sz="2800" i="1" dirty="0" err="1" smtClean="0">
                <a:latin typeface="Arial" charset="0"/>
              </a:rPr>
              <a:t>θα</a:t>
            </a:r>
            <a:r>
              <a:rPr lang="en-GB" sz="2800" i="1" dirty="0" smtClean="0">
                <a:latin typeface="Arial" charset="0"/>
              </a:rPr>
              <a:t> </a:t>
            </a:r>
            <a:r>
              <a:rPr lang="en-GB" sz="2800" i="1" dirty="0" err="1" smtClean="0">
                <a:latin typeface="Arial" charset="0"/>
              </a:rPr>
              <a:t>ενεργούσατε</a:t>
            </a:r>
            <a:r>
              <a:rPr lang="en-GB" sz="2800" i="1" dirty="0" smtClean="0">
                <a:latin typeface="Arial" charset="0"/>
              </a:rPr>
              <a:t> </a:t>
            </a:r>
            <a:r>
              <a:rPr lang="en-GB" sz="2800" i="1" dirty="0" err="1" smtClean="0">
                <a:latin typeface="Arial" charset="0"/>
              </a:rPr>
              <a:t>εάν</a:t>
            </a:r>
            <a:r>
              <a:rPr lang="en-GB" sz="2800" i="1" dirty="0" smtClean="0">
                <a:latin typeface="Arial" charset="0"/>
              </a:rPr>
              <a:t>…; </a:t>
            </a:r>
            <a:endParaRPr lang="en-GB" sz="2800" dirty="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48</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609600" y="457200"/>
            <a:ext cx="7772400" cy="1400164"/>
          </a:xfrm>
        </p:spPr>
        <p:txBody>
          <a:bodyPr>
            <a:normAutofit fontScale="90000"/>
          </a:bodyPr>
          <a:lstStyle/>
          <a:p>
            <a:pPr eaLnBrk="1" hangingPunct="1"/>
            <a:r>
              <a:rPr lang="en-GB" sz="4000" b="1" dirty="0" err="1" smtClean="0">
                <a:latin typeface="Arial" charset="0"/>
              </a:rPr>
              <a:t>Ερωτήσεις</a:t>
            </a:r>
            <a:r>
              <a:rPr lang="en-GB" sz="4000" b="1" dirty="0" smtClean="0">
                <a:latin typeface="Arial" charset="0"/>
              </a:rPr>
              <a:t> </a:t>
            </a:r>
            <a:r>
              <a:rPr lang="en-GB" sz="4000" b="1" dirty="0" err="1" smtClean="0">
                <a:latin typeface="Arial" charset="0"/>
              </a:rPr>
              <a:t>σχετικά</a:t>
            </a:r>
            <a:r>
              <a:rPr lang="en-GB" sz="4000" b="1" dirty="0" smtClean="0">
                <a:latin typeface="Arial" charset="0"/>
              </a:rPr>
              <a:t> </a:t>
            </a:r>
            <a:r>
              <a:rPr lang="en-GB" sz="4000" b="1" dirty="0" err="1" smtClean="0">
                <a:latin typeface="Arial" charset="0"/>
              </a:rPr>
              <a:t>με</a:t>
            </a:r>
            <a:r>
              <a:rPr lang="en-GB" sz="4000" b="1" dirty="0" smtClean="0">
                <a:latin typeface="Arial" charset="0"/>
              </a:rPr>
              <a:t> </a:t>
            </a:r>
            <a:r>
              <a:rPr lang="en-GB" sz="4000" b="1" dirty="0" err="1" smtClean="0">
                <a:latin typeface="Arial" charset="0"/>
              </a:rPr>
              <a:t>τη</a:t>
            </a:r>
            <a:r>
              <a:rPr lang="en-GB" sz="4000" b="1" dirty="0" smtClean="0">
                <a:latin typeface="Arial" charset="0"/>
              </a:rPr>
              <a:t> </a:t>
            </a:r>
            <a:r>
              <a:rPr lang="en-GB" sz="4000" b="1" dirty="0" err="1" smtClean="0">
                <a:latin typeface="Arial" charset="0"/>
              </a:rPr>
              <a:t>συγκεκριμένη</a:t>
            </a:r>
            <a:r>
              <a:rPr lang="en-GB" sz="4000" b="1" dirty="0" smtClean="0">
                <a:latin typeface="Arial" charset="0"/>
              </a:rPr>
              <a:t> </a:t>
            </a:r>
            <a:r>
              <a:rPr lang="en-GB" sz="4000" b="1" dirty="0" err="1" smtClean="0">
                <a:latin typeface="Arial" charset="0"/>
              </a:rPr>
              <a:t>θέση</a:t>
            </a:r>
            <a:r>
              <a:rPr lang="en-GB" sz="4000" b="1" dirty="0" smtClean="0">
                <a:latin typeface="Arial" charset="0"/>
              </a:rPr>
              <a:t> </a:t>
            </a:r>
            <a:r>
              <a:rPr lang="en-GB" sz="4000" b="1" dirty="0" err="1" smtClean="0">
                <a:latin typeface="Arial" charset="0"/>
              </a:rPr>
              <a:t>και</a:t>
            </a:r>
            <a:r>
              <a:rPr lang="en-GB" sz="4000" b="1" dirty="0" smtClean="0">
                <a:latin typeface="Arial" charset="0"/>
              </a:rPr>
              <a:t> </a:t>
            </a:r>
            <a:r>
              <a:rPr lang="en-GB" sz="4000" b="1" dirty="0" err="1" smtClean="0">
                <a:latin typeface="Arial" charset="0"/>
              </a:rPr>
              <a:t>την</a:t>
            </a:r>
            <a:r>
              <a:rPr lang="en-GB" sz="4000" b="1" dirty="0" smtClean="0">
                <a:latin typeface="Arial" charset="0"/>
              </a:rPr>
              <a:t> </a:t>
            </a:r>
            <a:r>
              <a:rPr lang="en-GB" sz="4000" b="1" dirty="0" err="1" smtClean="0">
                <a:latin typeface="Arial" charset="0"/>
              </a:rPr>
              <a:t>προηγούμενη</a:t>
            </a:r>
            <a:r>
              <a:rPr lang="en-GB" sz="4000" b="1" dirty="0" smtClean="0">
                <a:latin typeface="Arial" charset="0"/>
              </a:rPr>
              <a:t> </a:t>
            </a:r>
            <a:r>
              <a:rPr lang="en-GB" sz="4000" b="1" dirty="0" err="1" smtClean="0">
                <a:latin typeface="Arial" charset="0"/>
              </a:rPr>
              <a:t>εμπειρία</a:t>
            </a:r>
            <a:r>
              <a:rPr lang="en-GB" sz="4000" b="1" dirty="0" smtClean="0">
                <a:latin typeface="Arial" charset="0"/>
              </a:rPr>
              <a:t> </a:t>
            </a:r>
            <a:r>
              <a:rPr lang="en-GB" sz="4000" b="1" dirty="0" err="1" smtClean="0">
                <a:latin typeface="Arial" charset="0"/>
              </a:rPr>
              <a:t>του</a:t>
            </a:r>
            <a:r>
              <a:rPr lang="en-GB" sz="4000" b="1" dirty="0" smtClean="0">
                <a:latin typeface="Arial" charset="0"/>
              </a:rPr>
              <a:t>:</a:t>
            </a:r>
            <a:r>
              <a:rPr lang="en-GB" sz="4000" dirty="0" smtClean="0"/>
              <a:t> </a:t>
            </a:r>
          </a:p>
        </p:txBody>
      </p:sp>
      <p:sp>
        <p:nvSpPr>
          <p:cNvPr id="45059" name="Rectangle 3"/>
          <p:cNvSpPr>
            <a:spLocks noGrp="1" noChangeArrowheads="1"/>
          </p:cNvSpPr>
          <p:nvPr>
            <p:ph type="subTitle" idx="1"/>
          </p:nvPr>
        </p:nvSpPr>
        <p:spPr>
          <a:xfrm>
            <a:off x="457200" y="2362200"/>
            <a:ext cx="8153400" cy="4191000"/>
          </a:xfrm>
        </p:spPr>
        <p:txBody>
          <a:bodyPr/>
          <a:lstStyle/>
          <a:p>
            <a:pPr algn="l" eaLnBrk="1" hangingPunct="1">
              <a:buFontTx/>
              <a:buChar char="•"/>
            </a:pPr>
            <a:r>
              <a:rPr lang="en-GB" smtClean="0">
                <a:latin typeface="Arial" charset="0"/>
              </a:rPr>
              <a:t>Τι γνωρίζετε για την εταιρεία μας;</a:t>
            </a:r>
            <a:r>
              <a:rPr lang="en-GB" smtClean="0"/>
              <a:t> </a:t>
            </a:r>
          </a:p>
          <a:p>
            <a:pPr algn="l" eaLnBrk="1" hangingPunct="1">
              <a:buFontTx/>
              <a:buChar char="•"/>
            </a:pPr>
            <a:r>
              <a:rPr lang="en-GB" smtClean="0">
                <a:latin typeface="Arial" charset="0"/>
              </a:rPr>
              <a:t>Ποιος ή ποιοι ήταν οι λόγοι που επιλέξατε να επικοινωνήσετε μαζί μας;</a:t>
            </a:r>
            <a:r>
              <a:rPr lang="en-GB" smtClean="0"/>
              <a:t> </a:t>
            </a:r>
          </a:p>
          <a:p>
            <a:pPr algn="l" eaLnBrk="1" hangingPunct="1">
              <a:buFontTx/>
              <a:buChar char="•"/>
            </a:pPr>
            <a:r>
              <a:rPr lang="en-GB" smtClean="0">
                <a:latin typeface="Arial" charset="0"/>
              </a:rPr>
              <a:t>Τι μπορείτε να προσφέρετε στην εταιρεία μας; </a:t>
            </a:r>
            <a:endParaRPr lang="en-GB" smtClean="0"/>
          </a:p>
          <a:p>
            <a:pPr algn="l" eaLnBrk="1" hangingPunct="1">
              <a:buFontTx/>
              <a:buChar char="•"/>
            </a:pPr>
            <a:r>
              <a:rPr lang="en-GB" smtClean="0">
                <a:latin typeface="Arial" charset="0"/>
              </a:rPr>
              <a:t>Γνωρίζετε τις απαιτήσεις της θέσης;</a:t>
            </a:r>
            <a:r>
              <a:rPr lang="en-GB" smtClean="0"/>
              <a:t> </a:t>
            </a:r>
          </a:p>
          <a:p>
            <a:pPr algn="l" eaLnBrk="1" hangingPunct="1">
              <a:buFontTx/>
              <a:buChar char="•"/>
            </a:pPr>
            <a:r>
              <a:rPr lang="en-GB" smtClean="0">
                <a:latin typeface="Arial" charset="0"/>
              </a:rPr>
              <a:t>Πιστεύετε ότι θα τα καταφέρετε;</a:t>
            </a:r>
            <a:r>
              <a:rPr lang="en-GB" sz="28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49</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1447800" y="1371600"/>
            <a:ext cx="7086600" cy="990600"/>
          </a:xfrm>
          <a:prstGeom prst="rect">
            <a:avLst/>
          </a:prstGeom>
          <a:noFill/>
          <a:ln w="9525">
            <a:noFill/>
            <a:miter lim="800000"/>
            <a:headEnd/>
            <a:tailEnd/>
          </a:ln>
        </p:spPr>
        <p:txBody>
          <a:bodyPr anchor="ctr"/>
          <a:lstStyle/>
          <a:p>
            <a:pPr algn="ctr"/>
            <a:r>
              <a:rPr kumimoji="0" lang="el-GR" sz="4400">
                <a:latin typeface="Tahoma" pitchFamily="34" charset="0"/>
              </a:rPr>
              <a:t>ΤΕΧΝΙΚΕΣ ΑΝΑΖΗΤΗΣΗΣ ΕΡΓΑΣΙΑΣ </a:t>
            </a:r>
          </a:p>
        </p:txBody>
      </p:sp>
      <p:sp>
        <p:nvSpPr>
          <p:cNvPr id="41987" name="Rectangle 3"/>
          <p:cNvSpPr>
            <a:spLocks noGrp="1" noChangeArrowheads="1"/>
          </p:cNvSpPr>
          <p:nvPr>
            <p:ph type="body" idx="1"/>
          </p:nvPr>
        </p:nvSpPr>
        <p:spPr>
          <a:xfrm>
            <a:off x="1295400" y="3048000"/>
            <a:ext cx="7086600" cy="3352800"/>
          </a:xfrm>
        </p:spPr>
        <p:txBody>
          <a:bodyPr lIns="92075" tIns="46038" rIns="92075" bIns="46038"/>
          <a:lstStyle/>
          <a:p>
            <a:pPr algn="ctr" eaLnBrk="1" hangingPunct="1">
              <a:defRPr/>
            </a:pPr>
            <a:r>
              <a:rPr lang="el-GR" smtClean="0">
                <a:effectLst>
                  <a:outerShdw blurRad="38100" dist="38100" dir="2700000" algn="tl">
                    <a:srgbClr val="000000"/>
                  </a:outerShdw>
                </a:effectLst>
              </a:rPr>
              <a:t>Μικρές αγγελίες στον τύπο</a:t>
            </a:r>
            <a:endParaRPr lang="el-GR" i="1" smtClean="0">
              <a:solidFill>
                <a:srgbClr val="FF0000"/>
              </a:solidFill>
              <a:effectLst>
                <a:outerShdw blurRad="38100" dist="38100" dir="2700000" algn="tl">
                  <a:srgbClr val="000000"/>
                </a:outerShdw>
              </a:effectLst>
            </a:endParaRPr>
          </a:p>
          <a:p>
            <a:pPr algn="ctr" eaLnBrk="1" hangingPunct="1">
              <a:defRPr/>
            </a:pPr>
            <a:r>
              <a:rPr lang="el-GR" smtClean="0">
                <a:effectLst>
                  <a:outerShdw blurRad="38100" dist="38100" dir="2700000" algn="tl">
                    <a:srgbClr val="000000"/>
                  </a:outerShdw>
                </a:effectLst>
              </a:rPr>
              <a:t>Γραφεία σταδιοδρομίας &amp; διασύνδεσής</a:t>
            </a:r>
            <a:endParaRPr lang="el-GR" i="1" smtClean="0">
              <a:solidFill>
                <a:srgbClr val="FF0000"/>
              </a:solidFill>
              <a:effectLst>
                <a:outerShdw blurRad="38100" dist="38100" dir="2700000" algn="tl">
                  <a:srgbClr val="000000"/>
                </a:outerShdw>
              </a:effectLst>
            </a:endParaRPr>
          </a:p>
          <a:p>
            <a:pPr algn="ctr" eaLnBrk="1" hangingPunct="1">
              <a:defRPr/>
            </a:pPr>
            <a:r>
              <a:rPr lang="el-GR" smtClean="0">
                <a:effectLst>
                  <a:outerShdw blurRad="38100" dist="38100" dir="2700000" algn="tl">
                    <a:srgbClr val="000000"/>
                  </a:outerShdw>
                </a:effectLst>
              </a:rPr>
              <a:t>Κέντρα προώθησης απασχόλησης</a:t>
            </a:r>
            <a:endParaRPr lang="el-GR" i="1" smtClean="0">
              <a:solidFill>
                <a:srgbClr val="FF0000"/>
              </a:solidFill>
              <a:effectLst>
                <a:outerShdw blurRad="38100" dist="38100" dir="2700000" algn="tl">
                  <a:srgbClr val="000000"/>
                </a:outerShdw>
              </a:effectLst>
            </a:endParaRPr>
          </a:p>
          <a:p>
            <a:pPr algn="ctr" eaLnBrk="1" hangingPunct="1">
              <a:defRPr/>
            </a:pPr>
            <a:r>
              <a:rPr lang="el-GR" smtClean="0">
                <a:effectLst>
                  <a:outerShdw blurRad="38100" dist="38100" dir="2700000" algn="tl">
                    <a:srgbClr val="000000"/>
                  </a:outerShdw>
                </a:effectLst>
              </a:rPr>
              <a:t>Εταιρίες Συμβούλων</a:t>
            </a:r>
          </a:p>
          <a:p>
            <a:pPr algn="ctr" eaLnBrk="1" hangingPunct="1">
              <a:defRPr/>
            </a:pPr>
            <a:r>
              <a:rPr lang="el-GR" smtClean="0">
                <a:effectLst>
                  <a:outerShdw blurRad="38100" dist="38100" dir="2700000" algn="tl">
                    <a:srgbClr val="000000"/>
                  </a:outerShdw>
                </a:effectLst>
              </a:rPr>
              <a:t>Διαδίκτυο </a:t>
            </a:r>
          </a:p>
          <a:p>
            <a:pPr algn="ctr" eaLnBrk="1" hangingPunct="1">
              <a:defRPr/>
            </a:pPr>
            <a:r>
              <a:rPr lang="el-GR" smtClean="0">
                <a:effectLst>
                  <a:outerShdw blurRad="38100" dist="38100" dir="2700000" algn="tl">
                    <a:srgbClr val="000000"/>
                  </a:outerShdw>
                </a:effectLst>
              </a:rPr>
              <a:t>κλπ</a:t>
            </a:r>
            <a:endParaRPr lang="el-GR" i="1" smtClean="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1987"/>
                                        </p:tgtEl>
                                        <p:attrNameLst>
                                          <p:attrName>style.visibility</p:attrName>
                                        </p:attrNameLst>
                                      </p:cBhvr>
                                      <p:to>
                                        <p:strVal val="visible"/>
                                      </p:to>
                                    </p:set>
                                    <p:animEffect transition="in" filter="slide(fromLeft)">
                                      <p:cBhvr>
                                        <p:cTn id="7"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46083" name="Rectangle 3"/>
          <p:cNvSpPr>
            <a:spLocks noGrp="1" noChangeArrowheads="1"/>
          </p:cNvSpPr>
          <p:nvPr>
            <p:ph type="subTitle" idx="1"/>
          </p:nvPr>
        </p:nvSpPr>
        <p:spPr>
          <a:xfrm>
            <a:off x="457200" y="1371600"/>
            <a:ext cx="8153400" cy="5181600"/>
          </a:xfrm>
        </p:spPr>
        <p:txBody>
          <a:bodyPr/>
          <a:lstStyle/>
          <a:p>
            <a:pPr algn="l" eaLnBrk="1" hangingPunct="1">
              <a:buFontTx/>
              <a:buChar char="•"/>
            </a:pPr>
            <a:r>
              <a:rPr lang="el-GR" smtClean="0">
                <a:latin typeface="Arial" charset="0"/>
              </a:rPr>
              <a:t> </a:t>
            </a:r>
            <a:r>
              <a:rPr lang="en-GB" smtClean="0">
                <a:latin typeface="Arial" charset="0"/>
              </a:rPr>
              <a:t>Πόσο χρόνο προσαρμογής-ενημέρωσης νομίζετε ότι θα χρειαστείτε;</a:t>
            </a:r>
            <a:r>
              <a:rPr lang="en-GB" smtClean="0"/>
              <a:t> </a:t>
            </a:r>
          </a:p>
          <a:p>
            <a:pPr algn="l" eaLnBrk="1" hangingPunct="1">
              <a:buFontTx/>
              <a:buChar char="•"/>
            </a:pPr>
            <a:r>
              <a:rPr lang="el-GR" smtClean="0">
                <a:latin typeface="Arial" charset="0"/>
              </a:rPr>
              <a:t> </a:t>
            </a:r>
            <a:r>
              <a:rPr lang="en-GB" smtClean="0">
                <a:latin typeface="Arial" charset="0"/>
              </a:rPr>
              <a:t>Έχετε τη διοικητική ικανότητα που απαιτεί η θέση;</a:t>
            </a:r>
            <a:r>
              <a:rPr lang="en-GB" smtClean="0"/>
              <a:t> </a:t>
            </a:r>
          </a:p>
          <a:p>
            <a:pPr algn="l" eaLnBrk="1" hangingPunct="1">
              <a:buFontTx/>
              <a:buChar char="•"/>
            </a:pPr>
            <a:r>
              <a:rPr lang="el-GR" smtClean="0">
                <a:latin typeface="Arial" charset="0"/>
              </a:rPr>
              <a:t> </a:t>
            </a:r>
            <a:r>
              <a:rPr lang="en-GB" smtClean="0">
                <a:latin typeface="Arial" charset="0"/>
              </a:rPr>
              <a:t>Έχετε την ικανότητα επικοινωνίας που χρειάζεται;</a:t>
            </a:r>
            <a:r>
              <a:rPr lang="en-GB" smtClean="0"/>
              <a:t> </a:t>
            </a:r>
          </a:p>
          <a:p>
            <a:pPr algn="l" eaLnBrk="1" hangingPunct="1">
              <a:buFontTx/>
              <a:buChar char="•"/>
            </a:pPr>
            <a:r>
              <a:rPr lang="el-GR" smtClean="0">
                <a:latin typeface="Arial" charset="0"/>
              </a:rPr>
              <a:t> </a:t>
            </a:r>
            <a:r>
              <a:rPr lang="en-GB" smtClean="0">
                <a:latin typeface="Arial" charset="0"/>
              </a:rPr>
              <a:t>Eρωτήσεις σχετικά με ειδικές γνώσεις ή εμπειρία που απαιτείται.</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50</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47107" name="Rectangle 3"/>
          <p:cNvSpPr>
            <a:spLocks noGrp="1" noChangeArrowheads="1"/>
          </p:cNvSpPr>
          <p:nvPr>
            <p:ph type="subTitle" idx="1"/>
          </p:nvPr>
        </p:nvSpPr>
        <p:spPr>
          <a:xfrm>
            <a:off x="457200" y="914400"/>
            <a:ext cx="8153400" cy="5638800"/>
          </a:xfrm>
        </p:spPr>
        <p:txBody>
          <a:bodyPr/>
          <a:lstStyle/>
          <a:p>
            <a:pPr algn="l" eaLnBrk="1" hangingPunct="1">
              <a:buFontTx/>
              <a:buChar char="•"/>
            </a:pPr>
            <a:r>
              <a:rPr lang="el-GR" smtClean="0">
                <a:latin typeface="Arial" charset="0"/>
              </a:rPr>
              <a:t> </a:t>
            </a:r>
            <a:r>
              <a:rPr lang="en-GB" smtClean="0">
                <a:latin typeface="Arial" charset="0"/>
              </a:rPr>
              <a:t>Ποια ήταν τα καθήκοντά σας στην προηγούμενη εργασία σας;</a:t>
            </a:r>
            <a:endParaRPr lang="el-GR" smtClean="0">
              <a:latin typeface="Arial" charset="0"/>
            </a:endParaRPr>
          </a:p>
          <a:p>
            <a:pPr algn="l" eaLnBrk="1" hangingPunct="1"/>
            <a:r>
              <a:rPr lang="en-GB" smtClean="0"/>
              <a:t> </a:t>
            </a:r>
          </a:p>
          <a:p>
            <a:pPr algn="l" eaLnBrk="1" hangingPunct="1">
              <a:buFontTx/>
              <a:buChar char="•"/>
            </a:pPr>
            <a:r>
              <a:rPr lang="el-GR" smtClean="0">
                <a:latin typeface="Arial" charset="0"/>
              </a:rPr>
              <a:t> </a:t>
            </a:r>
            <a:r>
              <a:rPr lang="en-GB" smtClean="0">
                <a:latin typeface="Arial" charset="0"/>
              </a:rPr>
              <a:t>Πώς θα χαρακτηρίζατε την προσφορά σας στην προηγούμενη εργασία σας;</a:t>
            </a:r>
            <a:endParaRPr lang="el-GR" smtClean="0">
              <a:latin typeface="Arial" charset="0"/>
            </a:endParaRPr>
          </a:p>
          <a:p>
            <a:pPr algn="l" eaLnBrk="1" hangingPunct="1"/>
            <a:endParaRPr lang="en-GB" smtClean="0"/>
          </a:p>
          <a:p>
            <a:pPr algn="l" eaLnBrk="1" hangingPunct="1">
              <a:buFontTx/>
              <a:buChar char="•"/>
            </a:pPr>
            <a:r>
              <a:rPr lang="el-GR" smtClean="0">
                <a:latin typeface="Arial" charset="0"/>
              </a:rPr>
              <a:t> </a:t>
            </a:r>
            <a:r>
              <a:rPr lang="en-GB" smtClean="0">
                <a:latin typeface="Arial" charset="0"/>
              </a:rPr>
              <a:t>Ποιο είναι το ύψος αμοιβής που θα σας ικανοποιούσε για τη συγκεκριμένη θέση εργασίας;</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48131" name="Rectangle 3"/>
          <p:cNvSpPr>
            <a:spLocks noGrp="1" noChangeArrowheads="1"/>
          </p:cNvSpPr>
          <p:nvPr>
            <p:ph type="subTitle" idx="1"/>
          </p:nvPr>
        </p:nvSpPr>
        <p:spPr>
          <a:xfrm>
            <a:off x="228600" y="533400"/>
            <a:ext cx="8610600" cy="6019800"/>
          </a:xfrm>
        </p:spPr>
        <p:txBody>
          <a:bodyPr/>
          <a:lstStyle/>
          <a:p>
            <a:pPr algn="l" eaLnBrk="1" hangingPunct="1">
              <a:buFontTx/>
              <a:buChar char="•"/>
            </a:pPr>
            <a:r>
              <a:rPr lang="el-GR" smtClean="0">
                <a:latin typeface="Arial" charset="0"/>
              </a:rPr>
              <a:t> </a:t>
            </a:r>
            <a:r>
              <a:rPr lang="en-GB" smtClean="0">
                <a:latin typeface="Arial" charset="0"/>
              </a:rPr>
              <a:t>Τι απαιτήσεις έχετε από την θέση εργασίας σας;</a:t>
            </a:r>
            <a:r>
              <a:rPr lang="en-GB" smtClean="0"/>
              <a:t> </a:t>
            </a:r>
          </a:p>
          <a:p>
            <a:pPr algn="l" eaLnBrk="1" hangingPunct="1">
              <a:buFontTx/>
              <a:buChar char="•"/>
            </a:pPr>
            <a:r>
              <a:rPr lang="el-GR" smtClean="0">
                <a:latin typeface="Arial" charset="0"/>
              </a:rPr>
              <a:t> </a:t>
            </a:r>
            <a:r>
              <a:rPr lang="en-GB" smtClean="0">
                <a:latin typeface="Arial" charset="0"/>
              </a:rPr>
              <a:t>Διαθέτετε αυτοκίνητο;</a:t>
            </a:r>
            <a:r>
              <a:rPr lang="en-GB" smtClean="0"/>
              <a:t> </a:t>
            </a:r>
          </a:p>
          <a:p>
            <a:pPr algn="l" eaLnBrk="1" hangingPunct="1">
              <a:buFontTx/>
              <a:buChar char="•"/>
            </a:pPr>
            <a:r>
              <a:rPr lang="el-GR" smtClean="0">
                <a:latin typeface="Arial" charset="0"/>
              </a:rPr>
              <a:t> </a:t>
            </a:r>
            <a:r>
              <a:rPr lang="en-GB" smtClean="0">
                <a:latin typeface="Arial" charset="0"/>
              </a:rPr>
              <a:t>Ποιος είναι ο τρόπος που πρέπει κάποιος να διοικεί;</a:t>
            </a:r>
            <a:r>
              <a:rPr lang="en-GB" smtClean="0"/>
              <a:t> </a:t>
            </a:r>
          </a:p>
          <a:p>
            <a:pPr algn="l" eaLnBrk="1" hangingPunct="1">
              <a:buFontTx/>
              <a:buChar char="•"/>
            </a:pPr>
            <a:r>
              <a:rPr lang="el-GR" smtClean="0">
                <a:latin typeface="Arial" charset="0"/>
              </a:rPr>
              <a:t> </a:t>
            </a:r>
            <a:r>
              <a:rPr lang="en-GB" smtClean="0">
                <a:latin typeface="Arial" charset="0"/>
              </a:rPr>
              <a:t>Τι στοιχεία πρέπει να διαθέτει κατά τη γνώμη σας ένας manager;</a:t>
            </a:r>
            <a:r>
              <a:rPr lang="en-GB" smtClean="0"/>
              <a:t> </a:t>
            </a:r>
            <a:endParaRPr lang="el-GR" smtClean="0"/>
          </a:p>
          <a:p>
            <a:pPr algn="l" eaLnBrk="1" hangingPunct="1"/>
            <a:endParaRPr lang="en-GB" smtClean="0"/>
          </a:p>
          <a:p>
            <a:pPr algn="l" eaLnBrk="1" hangingPunct="1"/>
            <a:r>
              <a:rPr lang="en-GB" b="1" u="sng" smtClean="0">
                <a:latin typeface="Arial" charset="0"/>
              </a:rPr>
              <a:t>Δεν θα ήταν ίσως η καλύτερη κίνηση αν κάποιος παρασυρόταν να μιλήσει αρνητικά για την προηγούμενη δουλειά του.</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ctrTitle"/>
          </p:nvPr>
        </p:nvSpPr>
        <p:spPr>
          <a:xfrm>
            <a:off x="609600" y="457200"/>
            <a:ext cx="7772400" cy="1114412"/>
          </a:xfrm>
        </p:spPr>
        <p:txBody>
          <a:bodyPr>
            <a:normAutofit fontScale="90000"/>
          </a:bodyPr>
          <a:lstStyle/>
          <a:p>
            <a:pPr eaLnBrk="1" hangingPunct="1"/>
            <a:r>
              <a:rPr lang="en-GB" b="1" dirty="0" err="1" smtClean="0">
                <a:latin typeface="Arial" charset="0"/>
              </a:rPr>
              <a:t>Ερωτήσεις</a:t>
            </a:r>
            <a:r>
              <a:rPr lang="en-GB" b="1" dirty="0" smtClean="0">
                <a:latin typeface="Arial" charset="0"/>
              </a:rPr>
              <a:t> </a:t>
            </a:r>
            <a:r>
              <a:rPr lang="en-GB" b="1" dirty="0" err="1" smtClean="0">
                <a:latin typeface="Arial" charset="0"/>
              </a:rPr>
              <a:t>σε</a:t>
            </a:r>
            <a:r>
              <a:rPr lang="en-GB" b="1" dirty="0" smtClean="0">
                <a:latin typeface="Arial" charset="0"/>
              </a:rPr>
              <a:t> </a:t>
            </a:r>
            <a:r>
              <a:rPr lang="en-GB" b="1" dirty="0" err="1" smtClean="0">
                <a:latin typeface="Arial" charset="0"/>
              </a:rPr>
              <a:t>σχέση</a:t>
            </a:r>
            <a:r>
              <a:rPr lang="en-GB" b="1" dirty="0" smtClean="0">
                <a:latin typeface="Arial" charset="0"/>
              </a:rPr>
              <a:t> </a:t>
            </a:r>
            <a:r>
              <a:rPr lang="en-GB" b="1" dirty="0" err="1" smtClean="0">
                <a:latin typeface="Arial" charset="0"/>
              </a:rPr>
              <a:t>με</a:t>
            </a:r>
            <a:r>
              <a:rPr lang="en-GB" b="1" dirty="0" smtClean="0">
                <a:latin typeface="Arial" charset="0"/>
              </a:rPr>
              <a:t> </a:t>
            </a:r>
            <a:r>
              <a:rPr lang="en-GB" b="1" dirty="0" err="1" smtClean="0">
                <a:latin typeface="Arial" charset="0"/>
              </a:rPr>
              <a:t>τις</a:t>
            </a:r>
            <a:r>
              <a:rPr lang="en-GB" b="1" dirty="0" smtClean="0">
                <a:latin typeface="Arial" charset="0"/>
              </a:rPr>
              <a:t> </a:t>
            </a:r>
            <a:r>
              <a:rPr lang="en-GB" b="1" dirty="0" err="1" smtClean="0">
                <a:latin typeface="Arial" charset="0"/>
              </a:rPr>
              <a:t>σπουδές</a:t>
            </a:r>
            <a:r>
              <a:rPr lang="en-GB" b="1" dirty="0" smtClean="0">
                <a:latin typeface="Arial" charset="0"/>
              </a:rPr>
              <a:t>:</a:t>
            </a:r>
            <a:r>
              <a:rPr lang="en-GB" dirty="0" smtClean="0"/>
              <a:t> </a:t>
            </a:r>
          </a:p>
        </p:txBody>
      </p:sp>
      <p:sp>
        <p:nvSpPr>
          <p:cNvPr id="49155" name="Rectangle 3"/>
          <p:cNvSpPr>
            <a:spLocks noGrp="1" noChangeArrowheads="1"/>
          </p:cNvSpPr>
          <p:nvPr>
            <p:ph type="subTitle" idx="1"/>
          </p:nvPr>
        </p:nvSpPr>
        <p:spPr>
          <a:xfrm>
            <a:off x="457200" y="1828800"/>
            <a:ext cx="8153400" cy="4724400"/>
          </a:xfrm>
        </p:spPr>
        <p:txBody>
          <a:bodyPr/>
          <a:lstStyle/>
          <a:p>
            <a:pPr algn="l" eaLnBrk="1" hangingPunct="1">
              <a:buFontTx/>
              <a:buChar char="•"/>
            </a:pPr>
            <a:r>
              <a:rPr lang="en-GB" smtClean="0">
                <a:latin typeface="Arial" charset="0"/>
              </a:rPr>
              <a:t>Με ποια κριτήρια επιλέξατε το αντικείμενο των σπουδών σας;</a:t>
            </a:r>
            <a:r>
              <a:rPr lang="en-GB" smtClean="0"/>
              <a:t> </a:t>
            </a:r>
            <a:endParaRPr lang="el-GR" smtClean="0"/>
          </a:p>
          <a:p>
            <a:pPr algn="l" eaLnBrk="1" hangingPunct="1"/>
            <a:endParaRPr lang="en-GB" smtClean="0"/>
          </a:p>
          <a:p>
            <a:pPr algn="l" eaLnBrk="1" hangingPunct="1">
              <a:buFontTx/>
              <a:buChar char="•"/>
            </a:pPr>
            <a:r>
              <a:rPr lang="en-GB" smtClean="0">
                <a:latin typeface="Arial" charset="0"/>
              </a:rPr>
              <a:t>Ποιο είναι το επίπεδο των γνώσεων που αποκτήσατε;</a:t>
            </a:r>
            <a:r>
              <a:rPr lang="en-GB" smtClean="0"/>
              <a:t> </a:t>
            </a:r>
            <a:endParaRPr lang="el-GR" smtClean="0"/>
          </a:p>
          <a:p>
            <a:pPr algn="l" eaLnBrk="1" hangingPunct="1"/>
            <a:endParaRPr lang="en-GB" smtClean="0"/>
          </a:p>
          <a:p>
            <a:pPr algn="l" eaLnBrk="1" hangingPunct="1">
              <a:buFontTx/>
              <a:buChar char="•"/>
            </a:pPr>
            <a:r>
              <a:rPr lang="en-GB" smtClean="0">
                <a:latin typeface="Arial" charset="0"/>
              </a:rPr>
              <a:t>Ικανοποιούν οι γνώσεις σας τις απαιτήσεις της δουλειάς;</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53</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50179" name="Rectangle 3"/>
          <p:cNvSpPr>
            <a:spLocks noGrp="1" noChangeArrowheads="1"/>
          </p:cNvSpPr>
          <p:nvPr>
            <p:ph type="subTitle" idx="1"/>
          </p:nvPr>
        </p:nvSpPr>
        <p:spPr>
          <a:xfrm>
            <a:off x="0" y="304800"/>
            <a:ext cx="8915400" cy="6248400"/>
          </a:xfrm>
        </p:spPr>
        <p:txBody>
          <a:bodyPr/>
          <a:lstStyle/>
          <a:p>
            <a:pPr algn="l" eaLnBrk="1" hangingPunct="1">
              <a:buFontTx/>
              <a:buChar char="•"/>
            </a:pPr>
            <a:r>
              <a:rPr lang="el-GR" sz="2800" smtClean="0">
                <a:latin typeface="Arial" charset="0"/>
              </a:rPr>
              <a:t> </a:t>
            </a:r>
            <a:r>
              <a:rPr lang="en-GB" sz="2800" smtClean="0">
                <a:latin typeface="Arial" charset="0"/>
              </a:rPr>
              <a:t>Πόσο σας βοήθησε η πρακτική άσκηση που κάνατε κατά τη διάρκεια των σπουδών σας;</a:t>
            </a:r>
            <a:endParaRPr lang="el-GR" sz="2800" smtClean="0">
              <a:latin typeface="Arial" charset="0"/>
            </a:endParaRPr>
          </a:p>
          <a:p>
            <a:pPr algn="l" eaLnBrk="1" hangingPunct="1"/>
            <a:r>
              <a:rPr lang="en-GB" sz="2800" smtClean="0"/>
              <a:t> </a:t>
            </a:r>
          </a:p>
          <a:p>
            <a:pPr algn="l" eaLnBrk="1" hangingPunct="1">
              <a:buFontTx/>
              <a:buChar char="•"/>
            </a:pPr>
            <a:r>
              <a:rPr lang="el-GR" sz="2800" smtClean="0">
                <a:latin typeface="Arial" charset="0"/>
              </a:rPr>
              <a:t> </a:t>
            </a:r>
            <a:r>
              <a:rPr lang="en-GB" sz="2800" smtClean="0">
                <a:latin typeface="Arial" charset="0"/>
              </a:rPr>
              <a:t>Ποια αντικείμενα σας ενδιέφεραν περισσότερο από το πρόγραμμα των σπουδών σας;</a:t>
            </a:r>
            <a:endParaRPr lang="el-GR" sz="2800" smtClean="0">
              <a:latin typeface="Arial" charset="0"/>
            </a:endParaRPr>
          </a:p>
          <a:p>
            <a:pPr algn="l" eaLnBrk="1" hangingPunct="1"/>
            <a:r>
              <a:rPr lang="en-GB" sz="2800" smtClean="0"/>
              <a:t> </a:t>
            </a:r>
          </a:p>
          <a:p>
            <a:pPr algn="l" eaLnBrk="1" hangingPunct="1">
              <a:buFontTx/>
              <a:buChar char="•"/>
            </a:pPr>
            <a:r>
              <a:rPr lang="el-GR" sz="2800" smtClean="0">
                <a:latin typeface="Arial" charset="0"/>
              </a:rPr>
              <a:t> </a:t>
            </a:r>
            <a:r>
              <a:rPr lang="en-GB" sz="2800" smtClean="0">
                <a:latin typeface="Arial" charset="0"/>
              </a:rPr>
              <a:t>Γιατί διαλέξατε την συγκεκριμένη ειδίκευση (για το μεταπτυχιακό);</a:t>
            </a:r>
            <a:endParaRPr lang="el-GR" sz="2800" smtClean="0"/>
          </a:p>
          <a:p>
            <a:pPr algn="l" eaLnBrk="1" hangingPunct="1"/>
            <a:endParaRPr lang="en-GB" sz="2800" b="1" smtClean="0"/>
          </a:p>
          <a:p>
            <a:pPr algn="l" eaLnBrk="1" hangingPunct="1">
              <a:buFontTx/>
              <a:buChar char="•"/>
            </a:pPr>
            <a:r>
              <a:rPr lang="el-GR" sz="2800" b="1" smtClean="0">
                <a:latin typeface="Arial" charset="0"/>
              </a:rPr>
              <a:t> </a:t>
            </a:r>
            <a:r>
              <a:rPr lang="en-GB" sz="2800" smtClean="0">
                <a:latin typeface="Arial" charset="0"/>
              </a:rPr>
              <a:t>Τι σας έκανε να επιδιώξετε καριέρα στον τομέα αυτόν;</a:t>
            </a:r>
            <a:r>
              <a:rPr lang="en-GB" sz="2800" smtClean="0"/>
              <a:t> </a:t>
            </a:r>
            <a:endParaRPr lang="el-GR" sz="2800" smtClean="0"/>
          </a:p>
          <a:p>
            <a:pPr algn="l" eaLnBrk="1" hangingPunct="1"/>
            <a:endParaRPr lang="en-GB" sz="2800" smtClean="0"/>
          </a:p>
          <a:p>
            <a:pPr algn="l" eaLnBrk="1" hangingPunct="1">
              <a:buFontTx/>
              <a:buChar char="•"/>
            </a:pPr>
            <a:r>
              <a:rPr lang="el-GR" sz="2800" smtClean="0">
                <a:latin typeface="Arial" charset="0"/>
              </a:rPr>
              <a:t> </a:t>
            </a:r>
            <a:r>
              <a:rPr lang="en-GB" sz="2800" smtClean="0">
                <a:latin typeface="Arial" charset="0"/>
              </a:rPr>
              <a:t>Γνωρίζετε κάποια γλώσσα σε ικανοποιητικό επίπεδο;</a:t>
            </a:r>
            <a:r>
              <a:rPr lang="en-GB" sz="28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subTitle" idx="1"/>
          </p:nvPr>
        </p:nvSpPr>
        <p:spPr>
          <a:xfrm>
            <a:off x="285720" y="214290"/>
            <a:ext cx="8534400" cy="6248400"/>
          </a:xfrm>
        </p:spPr>
        <p:txBody>
          <a:bodyPr/>
          <a:lstStyle/>
          <a:p>
            <a:pPr algn="l" eaLnBrk="1" hangingPunct="1">
              <a:buFontTx/>
              <a:buChar char="•"/>
            </a:pPr>
            <a:r>
              <a:rPr lang="en-GB" dirty="0" err="1" smtClean="0">
                <a:latin typeface="Arial" charset="0"/>
              </a:rPr>
              <a:t>Ποιες</a:t>
            </a:r>
            <a:r>
              <a:rPr lang="en-GB" dirty="0" smtClean="0">
                <a:latin typeface="Arial" charset="0"/>
              </a:rPr>
              <a:t> </a:t>
            </a:r>
            <a:r>
              <a:rPr lang="en-GB" dirty="0" err="1" smtClean="0">
                <a:latin typeface="Arial" charset="0"/>
              </a:rPr>
              <a:t>ήταν</a:t>
            </a:r>
            <a:r>
              <a:rPr lang="en-GB" dirty="0" smtClean="0">
                <a:latin typeface="Arial" charset="0"/>
              </a:rPr>
              <a:t> </a:t>
            </a:r>
            <a:r>
              <a:rPr lang="en-GB" dirty="0" err="1" smtClean="0">
                <a:latin typeface="Arial" charset="0"/>
              </a:rPr>
              <a:t>οι</a:t>
            </a:r>
            <a:r>
              <a:rPr lang="en-GB" dirty="0" smtClean="0">
                <a:latin typeface="Arial" charset="0"/>
              </a:rPr>
              <a:t> </a:t>
            </a:r>
            <a:r>
              <a:rPr lang="en-GB" dirty="0" err="1" smtClean="0">
                <a:latin typeface="Arial" charset="0"/>
              </a:rPr>
              <a:t>επιδόσεις</a:t>
            </a:r>
            <a:r>
              <a:rPr lang="en-GB" dirty="0" smtClean="0">
                <a:latin typeface="Arial" charset="0"/>
              </a:rPr>
              <a:t> </a:t>
            </a:r>
            <a:r>
              <a:rPr lang="en-GB" dirty="0" err="1" smtClean="0">
                <a:latin typeface="Arial" charset="0"/>
              </a:rPr>
              <a:t>σας</a:t>
            </a:r>
            <a:r>
              <a:rPr lang="en-GB" dirty="0" smtClean="0">
                <a:latin typeface="Arial" charset="0"/>
              </a:rPr>
              <a:t> </a:t>
            </a:r>
            <a:r>
              <a:rPr lang="en-GB" dirty="0" err="1" smtClean="0">
                <a:latin typeface="Arial" charset="0"/>
              </a:rPr>
              <a:t>στη</a:t>
            </a:r>
            <a:r>
              <a:rPr lang="en-GB" dirty="0" smtClean="0">
                <a:latin typeface="Arial" charset="0"/>
              </a:rPr>
              <a:t> </a:t>
            </a:r>
            <a:r>
              <a:rPr lang="en-GB" dirty="0" err="1" smtClean="0">
                <a:latin typeface="Arial" charset="0"/>
              </a:rPr>
              <a:t>σχολή</a:t>
            </a:r>
            <a:r>
              <a:rPr lang="en-GB" dirty="0" smtClean="0">
                <a:latin typeface="Arial" charset="0"/>
              </a:rPr>
              <a:t> </a:t>
            </a:r>
            <a:r>
              <a:rPr lang="en-GB" dirty="0" err="1" smtClean="0">
                <a:latin typeface="Arial" charset="0"/>
              </a:rPr>
              <a:t>σας</a:t>
            </a:r>
            <a:r>
              <a:rPr lang="en-GB" dirty="0" smtClean="0">
                <a:latin typeface="Arial" charset="0"/>
              </a:rPr>
              <a:t>;</a:t>
            </a:r>
            <a:endParaRPr lang="el-GR" dirty="0" smtClean="0">
              <a:latin typeface="Arial" charset="0"/>
            </a:endParaRPr>
          </a:p>
          <a:p>
            <a:pPr algn="l" eaLnBrk="1" hangingPunct="1"/>
            <a:r>
              <a:rPr lang="en-GB" dirty="0" smtClean="0"/>
              <a:t> </a:t>
            </a:r>
          </a:p>
          <a:p>
            <a:pPr algn="l" eaLnBrk="1" hangingPunct="1">
              <a:buFontTx/>
              <a:buChar char="•"/>
            </a:pPr>
            <a:r>
              <a:rPr lang="en-GB" dirty="0" err="1" smtClean="0">
                <a:latin typeface="Arial" charset="0"/>
              </a:rPr>
              <a:t>Θα</a:t>
            </a:r>
            <a:r>
              <a:rPr lang="en-GB" dirty="0" smtClean="0">
                <a:latin typeface="Arial" charset="0"/>
              </a:rPr>
              <a:t> </a:t>
            </a:r>
            <a:r>
              <a:rPr lang="en-GB" dirty="0" err="1" smtClean="0">
                <a:latin typeface="Arial" charset="0"/>
              </a:rPr>
              <a:t>χαρακτηρίζατε</a:t>
            </a:r>
            <a:r>
              <a:rPr lang="en-GB" dirty="0" smtClean="0">
                <a:latin typeface="Arial" charset="0"/>
              </a:rPr>
              <a:t> </a:t>
            </a:r>
            <a:r>
              <a:rPr lang="en-GB" dirty="0" err="1" smtClean="0">
                <a:latin typeface="Arial" charset="0"/>
              </a:rPr>
              <a:t>τον</a:t>
            </a:r>
            <a:r>
              <a:rPr lang="en-GB" dirty="0" smtClean="0">
                <a:latin typeface="Arial" charset="0"/>
              </a:rPr>
              <a:t> </a:t>
            </a:r>
            <a:r>
              <a:rPr lang="en-GB" dirty="0" err="1" smtClean="0">
                <a:latin typeface="Arial" charset="0"/>
              </a:rPr>
              <a:t>εαυτό</a:t>
            </a:r>
            <a:r>
              <a:rPr lang="en-GB" dirty="0" smtClean="0">
                <a:latin typeface="Arial" charset="0"/>
              </a:rPr>
              <a:t> </a:t>
            </a:r>
            <a:r>
              <a:rPr lang="en-GB" dirty="0" err="1" smtClean="0">
                <a:latin typeface="Arial" charset="0"/>
              </a:rPr>
              <a:t>σας</a:t>
            </a:r>
            <a:r>
              <a:rPr lang="en-GB" dirty="0" smtClean="0">
                <a:latin typeface="Arial" charset="0"/>
              </a:rPr>
              <a:t> </a:t>
            </a:r>
            <a:r>
              <a:rPr lang="en-GB" dirty="0" err="1" smtClean="0">
                <a:latin typeface="Arial" charset="0"/>
              </a:rPr>
              <a:t>επιμελή</a:t>
            </a:r>
            <a:r>
              <a:rPr lang="en-GB" dirty="0" smtClean="0">
                <a:latin typeface="Arial" charset="0"/>
              </a:rPr>
              <a:t>;</a:t>
            </a:r>
            <a:endParaRPr lang="el-GR" dirty="0" smtClean="0">
              <a:latin typeface="Arial" charset="0"/>
            </a:endParaRPr>
          </a:p>
          <a:p>
            <a:pPr algn="l" eaLnBrk="1" hangingPunct="1"/>
            <a:r>
              <a:rPr lang="en-GB" dirty="0" smtClean="0"/>
              <a:t> </a:t>
            </a:r>
          </a:p>
          <a:p>
            <a:pPr algn="l" eaLnBrk="1" hangingPunct="1">
              <a:buFontTx/>
              <a:buChar char="•"/>
            </a:pPr>
            <a:r>
              <a:rPr lang="en-GB" dirty="0" err="1" smtClean="0">
                <a:latin typeface="Arial" charset="0"/>
              </a:rPr>
              <a:t>Αν</a:t>
            </a:r>
            <a:r>
              <a:rPr lang="en-GB" dirty="0" smtClean="0">
                <a:latin typeface="Arial" charset="0"/>
              </a:rPr>
              <a:t> </a:t>
            </a:r>
            <a:r>
              <a:rPr lang="en-GB" dirty="0" err="1" smtClean="0">
                <a:latin typeface="Arial" charset="0"/>
              </a:rPr>
              <a:t>σας</a:t>
            </a:r>
            <a:r>
              <a:rPr lang="en-GB" dirty="0" smtClean="0">
                <a:latin typeface="Arial" charset="0"/>
              </a:rPr>
              <a:t> </a:t>
            </a:r>
            <a:r>
              <a:rPr lang="en-GB" dirty="0" err="1" smtClean="0">
                <a:latin typeface="Arial" charset="0"/>
              </a:rPr>
              <a:t>δινόταν</a:t>
            </a:r>
            <a:r>
              <a:rPr lang="en-GB" dirty="0" smtClean="0">
                <a:latin typeface="Arial" charset="0"/>
              </a:rPr>
              <a:t> η </a:t>
            </a:r>
            <a:r>
              <a:rPr lang="en-GB" dirty="0" err="1" smtClean="0">
                <a:latin typeface="Arial" charset="0"/>
              </a:rPr>
              <a:t>δυνατότητα</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σχεδιάζατε</a:t>
            </a:r>
            <a:r>
              <a:rPr lang="en-GB" dirty="0" smtClean="0">
                <a:latin typeface="Arial" charset="0"/>
              </a:rPr>
              <a:t> </a:t>
            </a:r>
            <a:r>
              <a:rPr lang="en-GB" dirty="0" err="1" smtClean="0">
                <a:latin typeface="Arial" charset="0"/>
              </a:rPr>
              <a:t>διαφορετικά</a:t>
            </a:r>
            <a:r>
              <a:rPr lang="en-GB" dirty="0" smtClean="0">
                <a:latin typeface="Arial" charset="0"/>
              </a:rPr>
              <a:t> </a:t>
            </a:r>
            <a:r>
              <a:rPr lang="en-GB" dirty="0" err="1" smtClean="0">
                <a:latin typeface="Arial" charset="0"/>
              </a:rPr>
              <a:t>τις</a:t>
            </a:r>
            <a:r>
              <a:rPr lang="en-GB" dirty="0" smtClean="0">
                <a:latin typeface="Arial" charset="0"/>
              </a:rPr>
              <a:t> </a:t>
            </a:r>
            <a:r>
              <a:rPr lang="en-GB" dirty="0" err="1" smtClean="0">
                <a:latin typeface="Arial" charset="0"/>
              </a:rPr>
              <a:t>ακαδημαϊκές</a:t>
            </a:r>
            <a:r>
              <a:rPr lang="en-GB" dirty="0" smtClean="0">
                <a:latin typeface="Arial" charset="0"/>
              </a:rPr>
              <a:t> </a:t>
            </a:r>
            <a:r>
              <a:rPr lang="en-GB" dirty="0" err="1" smtClean="0">
                <a:latin typeface="Arial" charset="0"/>
              </a:rPr>
              <a:t>σπουδές</a:t>
            </a:r>
            <a:r>
              <a:rPr lang="en-GB" dirty="0" smtClean="0">
                <a:latin typeface="Arial" charset="0"/>
              </a:rPr>
              <a:t> </a:t>
            </a:r>
            <a:r>
              <a:rPr lang="en-GB" dirty="0" err="1" smtClean="0">
                <a:latin typeface="Arial" charset="0"/>
              </a:rPr>
              <a:t>σας</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ποιο</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ήταν</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αντικείμενο</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διαλέγατε</a:t>
            </a:r>
            <a:r>
              <a:rPr lang="en-GB" dirty="0" smtClean="0">
                <a:latin typeface="Arial" charset="0"/>
              </a:rPr>
              <a:t>;</a:t>
            </a:r>
            <a:endParaRPr lang="el-GR" dirty="0" smtClean="0"/>
          </a:p>
          <a:p>
            <a:pPr algn="l" eaLnBrk="1" hangingPunct="1"/>
            <a:endParaRPr lang="en-GB" dirty="0" smtClean="0"/>
          </a:p>
          <a:p>
            <a:pPr algn="l" eaLnBrk="1" hangingPunct="1">
              <a:buFontTx/>
              <a:buChar char="•"/>
            </a:pPr>
            <a:r>
              <a:rPr lang="en-GB" dirty="0" err="1" smtClean="0">
                <a:latin typeface="Arial" charset="0"/>
              </a:rPr>
              <a:t>Σκοπεύετε</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συνεχίσετε</a:t>
            </a:r>
            <a:r>
              <a:rPr lang="en-GB" dirty="0" smtClean="0">
                <a:latin typeface="Arial" charset="0"/>
              </a:rPr>
              <a:t> </a:t>
            </a:r>
            <a:r>
              <a:rPr lang="en-GB" dirty="0" err="1" smtClean="0">
                <a:latin typeface="Arial" charset="0"/>
              </a:rPr>
              <a:t>τις</a:t>
            </a:r>
            <a:r>
              <a:rPr lang="en-GB" dirty="0" smtClean="0">
                <a:latin typeface="Arial" charset="0"/>
              </a:rPr>
              <a:t> </a:t>
            </a:r>
            <a:r>
              <a:rPr lang="en-GB" dirty="0" err="1" smtClean="0">
                <a:latin typeface="Arial" charset="0"/>
              </a:rPr>
              <a:t>σπουδές</a:t>
            </a:r>
            <a:r>
              <a:rPr lang="en-GB" dirty="0" smtClean="0">
                <a:latin typeface="Arial" charset="0"/>
              </a:rPr>
              <a:t> </a:t>
            </a:r>
            <a:r>
              <a:rPr lang="en-GB" dirty="0" err="1" smtClean="0">
                <a:latin typeface="Arial" charset="0"/>
              </a:rPr>
              <a:t>σας</a:t>
            </a:r>
            <a:r>
              <a:rPr lang="en-GB" dirty="0" smtClean="0">
                <a:latin typeface="Arial" charset="0"/>
              </a:rPr>
              <a:t> (</a:t>
            </a:r>
            <a:r>
              <a:rPr lang="en-GB" dirty="0" err="1" smtClean="0">
                <a:latin typeface="Arial" charset="0"/>
              </a:rPr>
              <a:t>μεταπτυχιακά</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55</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p:nvPr>
        </p:nvSpPr>
        <p:spPr>
          <a:xfrm>
            <a:off x="609600" y="457200"/>
            <a:ext cx="7772400" cy="1114412"/>
          </a:xfrm>
        </p:spPr>
        <p:txBody>
          <a:bodyPr>
            <a:normAutofit fontScale="90000"/>
          </a:bodyPr>
          <a:lstStyle/>
          <a:p>
            <a:pPr eaLnBrk="1" hangingPunct="1"/>
            <a:r>
              <a:rPr lang="en-GB" sz="3600" b="1" dirty="0" err="1" smtClean="0">
                <a:latin typeface="Arial" charset="0"/>
              </a:rPr>
              <a:t>Ερωτήσεις</a:t>
            </a:r>
            <a:r>
              <a:rPr lang="en-GB" sz="3600" b="1" dirty="0" smtClean="0">
                <a:latin typeface="Arial" charset="0"/>
              </a:rPr>
              <a:t> </a:t>
            </a:r>
            <a:r>
              <a:rPr lang="en-GB" sz="3600" b="1" dirty="0" err="1" smtClean="0">
                <a:latin typeface="Arial" charset="0"/>
              </a:rPr>
              <a:t>σχετικά</a:t>
            </a:r>
            <a:r>
              <a:rPr lang="en-GB" sz="3600" b="1" dirty="0" smtClean="0">
                <a:latin typeface="Arial" charset="0"/>
              </a:rPr>
              <a:t> </a:t>
            </a:r>
            <a:r>
              <a:rPr lang="en-GB" sz="3600" b="1" dirty="0" err="1" smtClean="0">
                <a:latin typeface="Arial" charset="0"/>
              </a:rPr>
              <a:t>με</a:t>
            </a:r>
            <a:r>
              <a:rPr lang="en-GB" sz="3600" b="1" dirty="0" smtClean="0">
                <a:latin typeface="Arial" charset="0"/>
              </a:rPr>
              <a:t> </a:t>
            </a:r>
            <a:r>
              <a:rPr lang="en-GB" sz="3600" b="1" dirty="0" err="1" smtClean="0">
                <a:latin typeface="Arial" charset="0"/>
              </a:rPr>
              <a:t>την</a:t>
            </a:r>
            <a:r>
              <a:rPr lang="en-GB" sz="3600" b="1" dirty="0" smtClean="0">
                <a:latin typeface="Arial" charset="0"/>
              </a:rPr>
              <a:t> </a:t>
            </a:r>
            <a:r>
              <a:rPr lang="en-GB" sz="3600" b="1" dirty="0" err="1" smtClean="0">
                <a:latin typeface="Arial" charset="0"/>
              </a:rPr>
              <a:t>προσωπικότητα</a:t>
            </a:r>
            <a:r>
              <a:rPr lang="en-GB" sz="3600" b="1" dirty="0" smtClean="0">
                <a:latin typeface="Arial" charset="0"/>
              </a:rPr>
              <a:t> </a:t>
            </a:r>
            <a:r>
              <a:rPr lang="en-GB" sz="3600" b="1" dirty="0" err="1" smtClean="0">
                <a:latin typeface="Arial" charset="0"/>
              </a:rPr>
              <a:t>και</a:t>
            </a:r>
            <a:r>
              <a:rPr lang="en-GB" sz="3600" b="1" dirty="0" smtClean="0">
                <a:latin typeface="Arial" charset="0"/>
              </a:rPr>
              <a:t> </a:t>
            </a:r>
            <a:r>
              <a:rPr lang="en-GB" sz="3600" b="1" dirty="0" err="1" smtClean="0">
                <a:latin typeface="Arial" charset="0"/>
              </a:rPr>
              <a:t>τα</a:t>
            </a:r>
            <a:r>
              <a:rPr lang="en-GB" sz="3600" b="1" dirty="0" smtClean="0">
                <a:latin typeface="Arial" charset="0"/>
              </a:rPr>
              <a:t> </a:t>
            </a:r>
            <a:r>
              <a:rPr lang="en-GB" sz="3600" b="1" dirty="0" err="1" smtClean="0">
                <a:latin typeface="Arial" charset="0"/>
              </a:rPr>
              <a:t>ενδιαφέροντά</a:t>
            </a:r>
            <a:r>
              <a:rPr lang="en-GB" sz="3600" b="1" dirty="0" smtClean="0">
                <a:latin typeface="Arial" charset="0"/>
              </a:rPr>
              <a:t> </a:t>
            </a:r>
            <a:r>
              <a:rPr lang="en-GB" sz="3600" b="1" dirty="0" err="1" smtClean="0">
                <a:latin typeface="Arial" charset="0"/>
              </a:rPr>
              <a:t>του</a:t>
            </a:r>
            <a:r>
              <a:rPr lang="en-GB" sz="3600" b="1" dirty="0" smtClean="0">
                <a:latin typeface="Arial" charset="0"/>
              </a:rPr>
              <a:t> </a:t>
            </a:r>
            <a:r>
              <a:rPr lang="en-GB" sz="3600" b="1" dirty="0" err="1" smtClean="0">
                <a:latin typeface="Arial" charset="0"/>
              </a:rPr>
              <a:t>υποψήφιου</a:t>
            </a:r>
            <a:r>
              <a:rPr lang="en-GB" sz="3600" b="1" dirty="0" smtClean="0">
                <a:latin typeface="Arial" charset="0"/>
              </a:rPr>
              <a:t>. </a:t>
            </a:r>
          </a:p>
        </p:txBody>
      </p:sp>
      <p:sp>
        <p:nvSpPr>
          <p:cNvPr id="52227" name="Rectangle 3"/>
          <p:cNvSpPr>
            <a:spLocks noGrp="1" noChangeArrowheads="1"/>
          </p:cNvSpPr>
          <p:nvPr>
            <p:ph type="subTitle" idx="1"/>
          </p:nvPr>
        </p:nvSpPr>
        <p:spPr>
          <a:xfrm>
            <a:off x="457200" y="1905000"/>
            <a:ext cx="8153400" cy="4648200"/>
          </a:xfrm>
        </p:spPr>
        <p:txBody>
          <a:bodyPr>
            <a:normAutofit lnSpcReduction="10000"/>
          </a:bodyPr>
          <a:lstStyle/>
          <a:p>
            <a:pPr algn="l" eaLnBrk="1" hangingPunct="1">
              <a:buFontTx/>
              <a:buChar char="•"/>
            </a:pPr>
            <a:r>
              <a:rPr lang="el-GR" sz="2400" smtClean="0">
                <a:latin typeface="Arial" charset="0"/>
              </a:rPr>
              <a:t> </a:t>
            </a:r>
            <a:r>
              <a:rPr lang="en-GB" sz="2400" smtClean="0">
                <a:latin typeface="Arial" charset="0"/>
              </a:rPr>
              <a:t>Τι είδους εργασιακό περιβάλλον θα προτιμούσατε;</a:t>
            </a:r>
            <a:r>
              <a:rPr lang="en-GB" sz="2400" smtClean="0"/>
              <a:t> </a:t>
            </a:r>
          </a:p>
          <a:p>
            <a:pPr algn="l" eaLnBrk="1" hangingPunct="1">
              <a:buFontTx/>
              <a:buChar char="•"/>
            </a:pPr>
            <a:r>
              <a:rPr lang="el-GR" sz="2400" smtClean="0">
                <a:latin typeface="Arial" charset="0"/>
              </a:rPr>
              <a:t> </a:t>
            </a:r>
            <a:r>
              <a:rPr lang="en-GB" sz="2400" smtClean="0">
                <a:latin typeface="Arial" charset="0"/>
              </a:rPr>
              <a:t>Αν χρειαστεί είσαστε διατεθειμένος να αλλάξετε πόλη;</a:t>
            </a:r>
            <a:r>
              <a:rPr lang="en-GB" sz="2400" smtClean="0"/>
              <a:t> </a:t>
            </a:r>
          </a:p>
          <a:p>
            <a:pPr algn="l" eaLnBrk="1" hangingPunct="1">
              <a:buFontTx/>
              <a:buChar char="•"/>
            </a:pPr>
            <a:r>
              <a:rPr lang="el-GR" sz="2400" smtClean="0">
                <a:latin typeface="Arial" charset="0"/>
              </a:rPr>
              <a:t> </a:t>
            </a:r>
            <a:r>
              <a:rPr lang="en-GB" sz="2400" smtClean="0">
                <a:latin typeface="Arial" charset="0"/>
              </a:rPr>
              <a:t>Θα δεχόσαστε να εργαστείτε ως μαθητευόμενος;</a:t>
            </a:r>
            <a:r>
              <a:rPr lang="en-GB" sz="2400" smtClean="0"/>
              <a:t> </a:t>
            </a:r>
          </a:p>
          <a:p>
            <a:pPr algn="l" eaLnBrk="1" hangingPunct="1">
              <a:buFontTx/>
              <a:buChar char="•"/>
            </a:pPr>
            <a:r>
              <a:rPr lang="el-GR" sz="2400" smtClean="0">
                <a:latin typeface="Arial" charset="0"/>
              </a:rPr>
              <a:t> </a:t>
            </a:r>
            <a:r>
              <a:rPr lang="en-GB" sz="2400" smtClean="0">
                <a:latin typeface="Arial" charset="0"/>
              </a:rPr>
              <a:t>Γιατί προτιμήσατε την περιοχή για εργασία;</a:t>
            </a:r>
            <a:r>
              <a:rPr lang="en-GB" sz="2400" smtClean="0"/>
              <a:t> </a:t>
            </a:r>
          </a:p>
          <a:p>
            <a:pPr algn="l" eaLnBrk="1" hangingPunct="1">
              <a:buFontTx/>
              <a:buChar char="•"/>
            </a:pPr>
            <a:r>
              <a:rPr lang="el-GR" sz="2400" smtClean="0">
                <a:latin typeface="Arial" charset="0"/>
              </a:rPr>
              <a:t> </a:t>
            </a:r>
            <a:r>
              <a:rPr lang="en-GB" sz="2400" smtClean="0">
                <a:latin typeface="Arial" charset="0"/>
              </a:rPr>
              <a:t>Ποια είναι τα κυριότερα προτερήματά σας;</a:t>
            </a:r>
            <a:r>
              <a:rPr lang="en-GB" sz="2400" smtClean="0"/>
              <a:t> </a:t>
            </a:r>
          </a:p>
          <a:p>
            <a:pPr algn="l" eaLnBrk="1" hangingPunct="1">
              <a:buFontTx/>
              <a:buChar char="•"/>
            </a:pPr>
            <a:r>
              <a:rPr lang="el-GR" sz="2400" smtClean="0">
                <a:latin typeface="Arial" charset="0"/>
              </a:rPr>
              <a:t> </a:t>
            </a:r>
            <a:r>
              <a:rPr lang="en-GB" sz="2400" smtClean="0">
                <a:latin typeface="Arial" charset="0"/>
              </a:rPr>
              <a:t>Ποια νομίζετε ότι είναι τα κυριότερα μειονεκτήματά σας;</a:t>
            </a:r>
            <a:r>
              <a:rPr lang="en-GB" sz="2400" smtClean="0"/>
              <a:t> </a:t>
            </a:r>
          </a:p>
          <a:p>
            <a:pPr algn="l" eaLnBrk="1" hangingPunct="1">
              <a:buFontTx/>
              <a:buChar char="•"/>
            </a:pPr>
            <a:r>
              <a:rPr lang="el-GR" sz="2400" smtClean="0">
                <a:latin typeface="Arial" charset="0"/>
              </a:rPr>
              <a:t> </a:t>
            </a:r>
            <a:r>
              <a:rPr lang="en-GB" sz="2400" smtClean="0">
                <a:latin typeface="Arial" charset="0"/>
              </a:rPr>
              <a:t>Κάνετε συχνά λάθη;</a:t>
            </a:r>
            <a:r>
              <a:rPr lang="en-GB" sz="2400" smtClean="0"/>
              <a:t> </a:t>
            </a:r>
          </a:p>
          <a:p>
            <a:pPr algn="l" eaLnBrk="1" hangingPunct="1">
              <a:buFontTx/>
              <a:buChar char="•"/>
            </a:pPr>
            <a:r>
              <a:rPr lang="el-GR" sz="2400" smtClean="0">
                <a:latin typeface="Arial" charset="0"/>
              </a:rPr>
              <a:t> </a:t>
            </a:r>
            <a:r>
              <a:rPr lang="en-GB" sz="2400" smtClean="0">
                <a:latin typeface="Arial" charset="0"/>
              </a:rPr>
              <a:t>Τι έχετε διδαχθεί από τα λάθη σας;</a:t>
            </a:r>
            <a:r>
              <a:rPr lang="en-GB" sz="2400" smtClean="0"/>
              <a:t> </a:t>
            </a:r>
          </a:p>
          <a:p>
            <a:pPr algn="l" eaLnBrk="1" hangingPunct="1">
              <a:buFontTx/>
              <a:buChar char="•"/>
            </a:pPr>
            <a:r>
              <a:rPr lang="el-GR" sz="2400" smtClean="0">
                <a:latin typeface="Arial" charset="0"/>
              </a:rPr>
              <a:t> </a:t>
            </a:r>
            <a:r>
              <a:rPr lang="en-GB" sz="2400" smtClean="0">
                <a:latin typeface="Arial" charset="0"/>
              </a:rPr>
              <a:t>Ποιοι είναι οι μακροπρόθεσμοι στόχοι σας στον επαγγελματικό τομέα;</a:t>
            </a:r>
            <a:r>
              <a:rPr lang="en-GB" sz="2400" smtClean="0"/>
              <a:t> </a:t>
            </a:r>
          </a:p>
          <a:p>
            <a:pPr algn="l" eaLnBrk="1" hangingPunct="1">
              <a:buFontTx/>
              <a:buChar char="•"/>
            </a:pPr>
            <a:r>
              <a:rPr lang="el-GR" sz="2400" smtClean="0">
                <a:latin typeface="Arial" charset="0"/>
              </a:rPr>
              <a:t> </a:t>
            </a:r>
            <a:r>
              <a:rPr lang="en-GB" sz="2400" smtClean="0">
                <a:latin typeface="Arial" charset="0"/>
              </a:rPr>
              <a:t>Πώς σκοπεύετε να τους πετύχετε;</a:t>
            </a:r>
            <a:r>
              <a:rPr lang="en-GB" sz="24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56</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53251" name="Rectangle 3"/>
          <p:cNvSpPr>
            <a:spLocks noGrp="1" noChangeArrowheads="1"/>
          </p:cNvSpPr>
          <p:nvPr>
            <p:ph type="subTitle" idx="1"/>
          </p:nvPr>
        </p:nvSpPr>
        <p:spPr>
          <a:xfrm>
            <a:off x="457200" y="381000"/>
            <a:ext cx="8153400" cy="6172200"/>
          </a:xfrm>
        </p:spPr>
        <p:txBody>
          <a:bodyPr/>
          <a:lstStyle/>
          <a:p>
            <a:pPr algn="l" eaLnBrk="1" hangingPunct="1">
              <a:buFontTx/>
              <a:buChar char="•"/>
            </a:pPr>
            <a:r>
              <a:rPr lang="el-GR" sz="2800" smtClean="0">
                <a:latin typeface="Arial" charset="0"/>
              </a:rPr>
              <a:t> </a:t>
            </a:r>
            <a:r>
              <a:rPr lang="en-GB" smtClean="0">
                <a:latin typeface="Arial" charset="0"/>
              </a:rPr>
              <a:t>Ποιο είναι σημαντικότερο για σας το είδος της δουλειάς ή η αμοιβή;</a:t>
            </a:r>
            <a:r>
              <a:rPr lang="en-GB" smtClean="0"/>
              <a:t> </a:t>
            </a:r>
          </a:p>
          <a:p>
            <a:pPr algn="l" eaLnBrk="1" hangingPunct="1">
              <a:buFontTx/>
              <a:buChar char="•"/>
            </a:pPr>
            <a:r>
              <a:rPr lang="el-GR" smtClean="0">
                <a:latin typeface="Arial" charset="0"/>
              </a:rPr>
              <a:t> </a:t>
            </a:r>
            <a:r>
              <a:rPr lang="en-GB" smtClean="0">
                <a:latin typeface="Arial" charset="0"/>
              </a:rPr>
              <a:t>Με ποιο ύψος αμοιβής θα είσαστε ευχαριστημένος σε κάποιο χρονικό διάστημα; </a:t>
            </a:r>
            <a:endParaRPr lang="en-GB" smtClean="0"/>
          </a:p>
          <a:p>
            <a:pPr algn="l" eaLnBrk="1" hangingPunct="1"/>
            <a:endParaRPr lang="el-GR" smtClean="0"/>
          </a:p>
          <a:p>
            <a:pPr algn="l" eaLnBrk="1" hangingPunct="1">
              <a:buFontTx/>
              <a:buChar char="•"/>
            </a:pPr>
            <a:r>
              <a:rPr lang="el-GR" smtClean="0">
                <a:latin typeface="Arial" charset="0"/>
              </a:rPr>
              <a:t> </a:t>
            </a:r>
            <a:r>
              <a:rPr lang="en-GB" smtClean="0">
                <a:latin typeface="Arial" charset="0"/>
              </a:rPr>
              <a:t>Ποιες είναι οι σημαντικότερες επιτυχίες σας;</a:t>
            </a:r>
            <a:r>
              <a:rPr lang="en-GB" b="1" smtClean="0"/>
              <a:t> </a:t>
            </a:r>
            <a:endParaRPr lang="en-GB" smtClean="0"/>
          </a:p>
          <a:p>
            <a:pPr algn="l" eaLnBrk="1" hangingPunct="1">
              <a:buFontTx/>
              <a:buChar char="•"/>
            </a:pPr>
            <a:r>
              <a:rPr lang="el-GR" smtClean="0">
                <a:latin typeface="Arial" charset="0"/>
              </a:rPr>
              <a:t> </a:t>
            </a:r>
            <a:r>
              <a:rPr lang="en-GB" smtClean="0">
                <a:latin typeface="Arial" charset="0"/>
              </a:rPr>
              <a:t>Συμμετέχετε σε συλλόγους, ή έχετε κάποιες άλλες δραστηριότητες;</a:t>
            </a:r>
            <a:r>
              <a:rPr lang="en-GB" smtClean="0"/>
              <a:t> </a:t>
            </a:r>
          </a:p>
          <a:p>
            <a:pPr algn="l" eaLnBrk="1" hangingPunct="1">
              <a:buFontTx/>
              <a:buChar char="•"/>
            </a:pPr>
            <a:r>
              <a:rPr lang="el-GR" smtClean="0">
                <a:latin typeface="Arial" charset="0"/>
              </a:rPr>
              <a:t> </a:t>
            </a:r>
            <a:r>
              <a:rPr lang="en-GB" smtClean="0">
                <a:latin typeface="Arial" charset="0"/>
              </a:rPr>
              <a:t>Ποια είναι τα ενδιαφέροντά σας;</a:t>
            </a:r>
            <a:r>
              <a:rPr lang="en-GB" sz="28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57</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54275" name="Rectangle 3"/>
          <p:cNvSpPr>
            <a:spLocks noGrp="1" noChangeArrowheads="1"/>
          </p:cNvSpPr>
          <p:nvPr>
            <p:ph type="subTitle" idx="1"/>
          </p:nvPr>
        </p:nvSpPr>
        <p:spPr>
          <a:xfrm>
            <a:off x="457200" y="228600"/>
            <a:ext cx="8153400" cy="6324600"/>
          </a:xfrm>
        </p:spPr>
        <p:txBody>
          <a:bodyPr/>
          <a:lstStyle/>
          <a:p>
            <a:pPr algn="l" eaLnBrk="1" hangingPunct="1">
              <a:buFontTx/>
              <a:buChar char="•"/>
            </a:pPr>
            <a:r>
              <a:rPr lang="el-GR" sz="2600" smtClean="0">
                <a:latin typeface="Arial" charset="0"/>
              </a:rPr>
              <a:t> </a:t>
            </a:r>
            <a:r>
              <a:rPr lang="en-GB" sz="2600" smtClean="0">
                <a:latin typeface="Arial" charset="0"/>
              </a:rPr>
              <a:t>Πώς θα χαρακτηρίζατε τον εαυτό σας σε σχέση με την επικοινωνία με τους γύρω σας;</a:t>
            </a:r>
            <a:r>
              <a:rPr lang="en-GB" sz="2600" smtClean="0"/>
              <a:t> </a:t>
            </a:r>
          </a:p>
          <a:p>
            <a:pPr algn="l" eaLnBrk="1" hangingPunct="1">
              <a:buFontTx/>
              <a:buChar char="•"/>
            </a:pPr>
            <a:r>
              <a:rPr lang="el-GR" sz="2600" smtClean="0">
                <a:latin typeface="Arial" charset="0"/>
              </a:rPr>
              <a:t> </a:t>
            </a:r>
            <a:r>
              <a:rPr lang="en-GB" sz="2600" smtClean="0">
                <a:latin typeface="Arial" charset="0"/>
              </a:rPr>
              <a:t>Με ποια κριτήρια επιλέγετε τους ανθρώπους που συναναστρέφεστε;</a:t>
            </a:r>
            <a:r>
              <a:rPr lang="en-GB" sz="2600" smtClean="0"/>
              <a:t> </a:t>
            </a:r>
          </a:p>
          <a:p>
            <a:pPr algn="l" eaLnBrk="1" hangingPunct="1">
              <a:buFontTx/>
              <a:buChar char="•"/>
            </a:pPr>
            <a:r>
              <a:rPr lang="el-GR" sz="2600" smtClean="0">
                <a:latin typeface="Arial" charset="0"/>
              </a:rPr>
              <a:t> </a:t>
            </a:r>
            <a:r>
              <a:rPr lang="en-GB" sz="2600" smtClean="0">
                <a:latin typeface="Arial" charset="0"/>
              </a:rPr>
              <a:t>Πόσο διάστημα αναζητάτε εργασία;</a:t>
            </a:r>
            <a:r>
              <a:rPr lang="en-GB" sz="2600" smtClean="0"/>
              <a:t> </a:t>
            </a:r>
          </a:p>
          <a:p>
            <a:pPr algn="l" eaLnBrk="1" hangingPunct="1">
              <a:buFontTx/>
              <a:buChar char="•"/>
            </a:pPr>
            <a:r>
              <a:rPr lang="el-GR" sz="2600" smtClean="0">
                <a:latin typeface="Arial" charset="0"/>
              </a:rPr>
              <a:t> </a:t>
            </a:r>
            <a:r>
              <a:rPr lang="en-GB" sz="2600" smtClean="0">
                <a:latin typeface="Arial" charset="0"/>
              </a:rPr>
              <a:t>Για ποιο λόγο δε συνεχίσατε την προηγούμενη εργασία σας;</a:t>
            </a:r>
            <a:r>
              <a:rPr lang="en-GB" sz="2600" smtClean="0"/>
              <a:t> </a:t>
            </a:r>
          </a:p>
          <a:p>
            <a:pPr algn="l" eaLnBrk="1" hangingPunct="1">
              <a:buFontTx/>
              <a:buChar char="•"/>
            </a:pPr>
            <a:r>
              <a:rPr lang="el-GR" sz="2600" smtClean="0">
                <a:latin typeface="Arial" charset="0"/>
              </a:rPr>
              <a:t> </a:t>
            </a:r>
            <a:r>
              <a:rPr lang="en-GB" sz="2600" smtClean="0">
                <a:latin typeface="Arial" charset="0"/>
              </a:rPr>
              <a:t>Ποια είναι μερικά από τα μεγαλύτερα προβλήματα που αντιμετωπίσατε και πώς τα χειριστήκατε;</a:t>
            </a:r>
            <a:r>
              <a:rPr lang="en-GB" sz="2600" smtClean="0"/>
              <a:t> </a:t>
            </a:r>
          </a:p>
          <a:p>
            <a:pPr algn="l" eaLnBrk="1" hangingPunct="1">
              <a:buFontTx/>
              <a:buChar char="•"/>
            </a:pPr>
            <a:r>
              <a:rPr lang="el-GR" sz="2600" smtClean="0">
                <a:latin typeface="Arial" charset="0"/>
              </a:rPr>
              <a:t> </a:t>
            </a:r>
            <a:r>
              <a:rPr lang="en-GB" sz="2600" smtClean="0">
                <a:latin typeface="Arial" charset="0"/>
              </a:rPr>
              <a:t>Ποια είναι τα δυνατά σας σημεία;</a:t>
            </a:r>
            <a:r>
              <a:rPr lang="en-GB" sz="2600" smtClean="0"/>
              <a:t> </a:t>
            </a:r>
            <a:endParaRPr lang="el-GR" sz="2600" smtClean="0"/>
          </a:p>
          <a:p>
            <a:pPr algn="l" eaLnBrk="1" hangingPunct="1"/>
            <a:endParaRPr lang="en-GB" sz="2600" smtClean="0"/>
          </a:p>
          <a:p>
            <a:pPr algn="l" eaLnBrk="1" hangingPunct="1"/>
            <a:r>
              <a:rPr lang="en-GB" sz="2400" u="sng" smtClean="0">
                <a:latin typeface="Arial" charset="0"/>
              </a:rPr>
              <a:t>Δεν είναι σκόπιμο να παρουσιαστεί ο υποψήφιος σαν εντελώς διαφορετικό άτομο από αυτό που είναι.</a:t>
            </a:r>
            <a:endParaRPr lang="en-GB" sz="2400" u="sng" smtClean="0"/>
          </a:p>
          <a:p>
            <a:pPr algn="l" eaLnBrk="1" hangingPunct="1"/>
            <a:endParaRPr lang="en-GB" sz="24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58</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p:nvPr>
        </p:nvSpPr>
        <p:spPr>
          <a:xfrm>
            <a:off x="609600" y="457200"/>
            <a:ext cx="7772400" cy="971536"/>
          </a:xfrm>
        </p:spPr>
        <p:txBody>
          <a:bodyPr>
            <a:normAutofit fontScale="90000"/>
          </a:bodyPr>
          <a:lstStyle/>
          <a:p>
            <a:pPr eaLnBrk="1" hangingPunct="1"/>
            <a:r>
              <a:rPr lang="en-GB" b="1" dirty="0" err="1" smtClean="0">
                <a:latin typeface="Arial" charset="0"/>
              </a:rPr>
              <a:t>Ερωτήσεις</a:t>
            </a:r>
            <a:r>
              <a:rPr lang="en-GB" b="1" dirty="0" smtClean="0">
                <a:latin typeface="Arial" charset="0"/>
              </a:rPr>
              <a:t> </a:t>
            </a:r>
            <a:r>
              <a:rPr lang="en-GB" b="1" dirty="0" err="1" smtClean="0">
                <a:latin typeface="Arial" charset="0"/>
              </a:rPr>
              <a:t>προς</a:t>
            </a:r>
            <a:r>
              <a:rPr lang="en-GB" b="1" dirty="0" smtClean="0">
                <a:latin typeface="Arial" charset="0"/>
              </a:rPr>
              <a:t> </a:t>
            </a:r>
            <a:r>
              <a:rPr lang="en-GB" b="1" dirty="0" err="1" smtClean="0">
                <a:latin typeface="Arial" charset="0"/>
              </a:rPr>
              <a:t>τον</a:t>
            </a:r>
            <a:r>
              <a:rPr lang="en-GB" b="1" dirty="0" smtClean="0">
                <a:latin typeface="Arial" charset="0"/>
              </a:rPr>
              <a:t> </a:t>
            </a:r>
            <a:r>
              <a:rPr lang="en-GB" b="1" dirty="0" err="1" smtClean="0">
                <a:latin typeface="Arial" charset="0"/>
              </a:rPr>
              <a:t>μελλοντικό</a:t>
            </a:r>
            <a:r>
              <a:rPr lang="en-GB" b="1" dirty="0" smtClean="0">
                <a:latin typeface="Arial" charset="0"/>
              </a:rPr>
              <a:t> </a:t>
            </a:r>
            <a:r>
              <a:rPr lang="en-GB" b="1" dirty="0" err="1" smtClean="0">
                <a:latin typeface="Arial" charset="0"/>
              </a:rPr>
              <a:t>εργοδότη</a:t>
            </a:r>
            <a:r>
              <a:rPr lang="en-GB" b="1" dirty="0" smtClean="0">
                <a:latin typeface="Arial" charset="0"/>
              </a:rPr>
              <a:t> </a:t>
            </a:r>
            <a:r>
              <a:rPr lang="en-GB" b="1" dirty="0" err="1" smtClean="0">
                <a:latin typeface="Arial" charset="0"/>
              </a:rPr>
              <a:t>σας</a:t>
            </a:r>
            <a:r>
              <a:rPr lang="en-GB" dirty="0" smtClean="0"/>
              <a:t> </a:t>
            </a:r>
          </a:p>
        </p:txBody>
      </p:sp>
      <p:sp>
        <p:nvSpPr>
          <p:cNvPr id="55299" name="Rectangle 3"/>
          <p:cNvSpPr>
            <a:spLocks noGrp="1" noChangeArrowheads="1"/>
          </p:cNvSpPr>
          <p:nvPr>
            <p:ph type="subTitle" idx="1"/>
          </p:nvPr>
        </p:nvSpPr>
        <p:spPr>
          <a:xfrm>
            <a:off x="457200" y="1676400"/>
            <a:ext cx="8153400" cy="4876800"/>
          </a:xfrm>
        </p:spPr>
        <p:txBody>
          <a:bodyPr/>
          <a:lstStyle/>
          <a:p>
            <a:pPr algn="l" eaLnBrk="1" hangingPunct="1"/>
            <a:r>
              <a:rPr lang="en-GB" dirty="0" err="1" smtClean="0">
                <a:latin typeface="Arial" charset="0"/>
              </a:rPr>
              <a:t>Θα</a:t>
            </a:r>
            <a:r>
              <a:rPr lang="en-GB" dirty="0" smtClean="0">
                <a:latin typeface="Arial" charset="0"/>
              </a:rPr>
              <a:t> </a:t>
            </a:r>
            <a:r>
              <a:rPr lang="en-GB" dirty="0" err="1" smtClean="0">
                <a:latin typeface="Arial" charset="0"/>
              </a:rPr>
              <a:t>ήταν</a:t>
            </a:r>
            <a:r>
              <a:rPr lang="en-GB" dirty="0" smtClean="0">
                <a:latin typeface="Arial" charset="0"/>
              </a:rPr>
              <a:t> </a:t>
            </a:r>
            <a:r>
              <a:rPr lang="en-GB" dirty="0" err="1" smtClean="0">
                <a:latin typeface="Arial" charset="0"/>
              </a:rPr>
              <a:t>καλό</a:t>
            </a:r>
            <a:r>
              <a:rPr lang="en-GB" dirty="0" smtClean="0">
                <a:latin typeface="Arial" charset="0"/>
              </a:rPr>
              <a:t> </a:t>
            </a:r>
            <a:r>
              <a:rPr lang="en-GB" dirty="0" err="1" smtClean="0">
                <a:latin typeface="Arial" charset="0"/>
              </a:rPr>
              <a:t>κάποιος</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μην</a:t>
            </a:r>
            <a:r>
              <a:rPr lang="en-GB" dirty="0" smtClean="0">
                <a:latin typeface="Arial" charset="0"/>
              </a:rPr>
              <a:t> </a:t>
            </a:r>
            <a:r>
              <a:rPr lang="en-GB" dirty="0" err="1" smtClean="0">
                <a:latin typeface="Arial" charset="0"/>
              </a:rPr>
              <a:t>απευθύνει</a:t>
            </a:r>
            <a:r>
              <a:rPr lang="en-GB" dirty="0" smtClean="0">
                <a:latin typeface="Arial" charset="0"/>
              </a:rPr>
              <a:t> </a:t>
            </a:r>
            <a:r>
              <a:rPr lang="en-GB" dirty="0" err="1" smtClean="0">
                <a:latin typeface="Arial" charset="0"/>
              </a:rPr>
              <a:t>ερωτήσεις</a:t>
            </a:r>
            <a:r>
              <a:rPr lang="en-GB" dirty="0" smtClean="0">
                <a:latin typeface="Arial" charset="0"/>
              </a:rPr>
              <a:t> </a:t>
            </a:r>
            <a:r>
              <a:rPr lang="en-GB" dirty="0" err="1" smtClean="0">
                <a:latin typeface="Arial" charset="0"/>
              </a:rPr>
              <a:t>στις</a:t>
            </a:r>
            <a:r>
              <a:rPr lang="en-GB" dirty="0" smtClean="0">
                <a:latin typeface="Arial" charset="0"/>
              </a:rPr>
              <a:t> </a:t>
            </a:r>
            <a:r>
              <a:rPr lang="en-GB" dirty="0" err="1" smtClean="0">
                <a:latin typeface="Arial" charset="0"/>
              </a:rPr>
              <a:t>οποίες</a:t>
            </a:r>
            <a:r>
              <a:rPr lang="en-GB" dirty="0" smtClean="0">
                <a:latin typeface="Arial" charset="0"/>
              </a:rPr>
              <a:t> </a:t>
            </a:r>
            <a:r>
              <a:rPr lang="en-GB" dirty="0" err="1" smtClean="0">
                <a:latin typeface="Arial" charset="0"/>
              </a:rPr>
              <a:t>οι</a:t>
            </a:r>
            <a:r>
              <a:rPr lang="en-GB" dirty="0" smtClean="0">
                <a:latin typeface="Arial" charset="0"/>
              </a:rPr>
              <a:t> </a:t>
            </a:r>
            <a:r>
              <a:rPr lang="en-GB" dirty="0" err="1" smtClean="0">
                <a:latin typeface="Arial" charset="0"/>
              </a:rPr>
              <a:t>απαντήσεις</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φανερές</a:t>
            </a:r>
            <a:r>
              <a:rPr lang="en-GB" dirty="0" smtClean="0">
                <a:latin typeface="Arial" charset="0"/>
              </a:rPr>
              <a:t>. </a:t>
            </a:r>
            <a:endParaRPr lang="el-GR" dirty="0" smtClean="0">
              <a:latin typeface="Arial" charset="0"/>
            </a:endParaRPr>
          </a:p>
          <a:p>
            <a:pPr algn="l" eaLnBrk="1" hangingPunct="1"/>
            <a:r>
              <a:rPr lang="en-GB" dirty="0" smtClean="0">
                <a:latin typeface="Arial" charset="0"/>
              </a:rPr>
              <a:t/>
            </a:r>
            <a:br>
              <a:rPr lang="en-GB" dirty="0" smtClean="0">
                <a:latin typeface="Arial" charset="0"/>
              </a:rPr>
            </a:br>
            <a:r>
              <a:rPr lang="en-GB" dirty="0" err="1" smtClean="0">
                <a:latin typeface="Arial" charset="0"/>
              </a:rPr>
              <a:t>Ενδεικτικά</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μπορούσαμε</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αναφέρουμε</a:t>
            </a:r>
            <a:r>
              <a:rPr lang="en-GB" dirty="0" smtClean="0">
                <a:latin typeface="Arial" charset="0"/>
              </a:rPr>
              <a:t> </a:t>
            </a:r>
            <a:r>
              <a:rPr lang="en-GB" dirty="0" err="1" smtClean="0">
                <a:latin typeface="Arial" charset="0"/>
              </a:rPr>
              <a:t>ότι</a:t>
            </a:r>
            <a:r>
              <a:rPr lang="en-GB" dirty="0" smtClean="0">
                <a:latin typeface="Arial" charset="0"/>
              </a:rPr>
              <a:t> </a:t>
            </a:r>
            <a:r>
              <a:rPr lang="en-GB" dirty="0" err="1" smtClean="0">
                <a:latin typeface="Arial" charset="0"/>
              </a:rPr>
              <a:t>σε</a:t>
            </a:r>
            <a:r>
              <a:rPr lang="en-GB" dirty="0" smtClean="0">
                <a:latin typeface="Arial" charset="0"/>
              </a:rPr>
              <a:t> </a:t>
            </a:r>
            <a:r>
              <a:rPr lang="en-GB" dirty="0" err="1" smtClean="0">
                <a:latin typeface="Arial" charset="0"/>
              </a:rPr>
              <a:t>περίπτωση</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σας</a:t>
            </a:r>
            <a:r>
              <a:rPr lang="en-GB" dirty="0" smtClean="0">
                <a:latin typeface="Arial" charset="0"/>
              </a:rPr>
              <a:t> </a:t>
            </a:r>
            <a:r>
              <a:rPr lang="en-GB" dirty="0" err="1" smtClean="0">
                <a:latin typeface="Arial" charset="0"/>
              </a:rPr>
              <a:t>ζητηθεί</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διατυπώσετε</a:t>
            </a:r>
            <a:r>
              <a:rPr lang="en-GB" dirty="0" smtClean="0">
                <a:latin typeface="Arial" charset="0"/>
              </a:rPr>
              <a:t> </a:t>
            </a:r>
            <a:r>
              <a:rPr lang="en-GB" dirty="0" err="1" smtClean="0">
                <a:latin typeface="Arial" charset="0"/>
              </a:rPr>
              <a:t>ερωτήσεις</a:t>
            </a:r>
            <a:r>
              <a:rPr lang="en-GB" dirty="0" smtClean="0">
                <a:latin typeface="Arial" charset="0"/>
              </a:rPr>
              <a:t> </a:t>
            </a:r>
            <a:r>
              <a:rPr lang="en-GB" dirty="0" err="1" smtClean="0">
                <a:latin typeface="Arial" charset="0"/>
              </a:rPr>
              <a:t>τέτοιες</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μπορούσαν</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είναι</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59</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457200"/>
            <a:ext cx="7891490" cy="1185850"/>
          </a:xfrm>
        </p:spPr>
        <p:txBody>
          <a:bodyPr>
            <a:normAutofit fontScale="90000"/>
          </a:bodyPr>
          <a:lstStyle/>
          <a:p>
            <a:pPr eaLnBrk="1" hangingPunct="1"/>
            <a:r>
              <a:rPr lang="el-GR" sz="3200" b="1" dirty="0" smtClean="0">
                <a:latin typeface="Arial" charset="0"/>
              </a:rPr>
              <a:t/>
            </a:r>
            <a:br>
              <a:rPr lang="el-GR" sz="3200" b="1" dirty="0" smtClean="0">
                <a:latin typeface="Arial" charset="0"/>
              </a:rPr>
            </a:br>
            <a:r>
              <a:rPr lang="en-GB" sz="4000" b="1" dirty="0" err="1" smtClean="0">
                <a:latin typeface="Arial" charset="0"/>
              </a:rPr>
              <a:t>Τι</a:t>
            </a:r>
            <a:r>
              <a:rPr lang="en-GB" sz="4000" b="1" dirty="0" smtClean="0">
                <a:latin typeface="Arial" charset="0"/>
              </a:rPr>
              <a:t> </a:t>
            </a:r>
            <a:r>
              <a:rPr lang="en-GB" sz="4000" b="1" dirty="0" err="1" smtClean="0">
                <a:latin typeface="Arial" charset="0"/>
              </a:rPr>
              <a:t>θα</a:t>
            </a:r>
            <a:r>
              <a:rPr lang="en-GB" sz="4000" b="1" dirty="0" smtClean="0">
                <a:latin typeface="Arial" charset="0"/>
              </a:rPr>
              <a:t> </a:t>
            </a:r>
            <a:r>
              <a:rPr lang="en-GB" sz="4000" b="1" dirty="0" err="1" smtClean="0">
                <a:latin typeface="Arial" charset="0"/>
              </a:rPr>
              <a:t>μπορούσε</a:t>
            </a:r>
            <a:r>
              <a:rPr lang="en-GB" sz="4000" b="1" dirty="0" smtClean="0">
                <a:latin typeface="Arial" charset="0"/>
              </a:rPr>
              <a:t> </a:t>
            </a:r>
            <a:r>
              <a:rPr lang="en-GB" sz="4000" b="1" dirty="0" err="1" smtClean="0">
                <a:latin typeface="Arial" charset="0"/>
              </a:rPr>
              <a:t>να</a:t>
            </a:r>
            <a:r>
              <a:rPr lang="en-GB" sz="4000" b="1" dirty="0" smtClean="0">
                <a:latin typeface="Arial" charset="0"/>
              </a:rPr>
              <a:t> </a:t>
            </a:r>
            <a:r>
              <a:rPr lang="en-GB" sz="4000" b="1" dirty="0" err="1" smtClean="0">
                <a:latin typeface="Arial" charset="0"/>
              </a:rPr>
              <a:t>βοηθήσει</a:t>
            </a:r>
            <a:r>
              <a:rPr lang="en-GB" sz="4000" b="1" dirty="0" smtClean="0">
                <a:latin typeface="Arial" charset="0"/>
              </a:rPr>
              <a:t> </a:t>
            </a:r>
            <a:r>
              <a:rPr lang="en-GB" sz="4000" b="1" dirty="0" err="1" smtClean="0">
                <a:latin typeface="Arial" charset="0"/>
              </a:rPr>
              <a:t>κάποιον</a:t>
            </a:r>
            <a:r>
              <a:rPr lang="en-GB" sz="4000" b="1" dirty="0" smtClean="0">
                <a:latin typeface="Arial" charset="0"/>
              </a:rPr>
              <a:t> </a:t>
            </a:r>
            <a:r>
              <a:rPr lang="en-GB" sz="4000" b="1" dirty="0" err="1" smtClean="0">
                <a:latin typeface="Arial" charset="0"/>
              </a:rPr>
              <a:t>στην</a:t>
            </a:r>
            <a:r>
              <a:rPr lang="en-GB" sz="4000" b="1" dirty="0" smtClean="0">
                <a:latin typeface="Arial" charset="0"/>
              </a:rPr>
              <a:t> </a:t>
            </a:r>
            <a:r>
              <a:rPr lang="en-GB" sz="4000" b="1" dirty="0" err="1" smtClean="0">
                <a:latin typeface="Arial" charset="0"/>
              </a:rPr>
              <a:t>αναζήτηση</a:t>
            </a:r>
            <a:r>
              <a:rPr lang="en-GB" sz="4000" b="1" dirty="0" smtClean="0">
                <a:latin typeface="Arial" charset="0"/>
              </a:rPr>
              <a:t> </a:t>
            </a:r>
            <a:r>
              <a:rPr lang="en-GB" sz="4000" b="1" dirty="0" err="1" smtClean="0">
                <a:latin typeface="Arial" charset="0"/>
              </a:rPr>
              <a:t>εργασίας</a:t>
            </a:r>
            <a:r>
              <a:rPr lang="en-GB" sz="4000" dirty="0" smtClean="0"/>
              <a:t> </a:t>
            </a:r>
          </a:p>
        </p:txBody>
      </p:sp>
      <p:sp>
        <p:nvSpPr>
          <p:cNvPr id="3075" name="Rectangle 3"/>
          <p:cNvSpPr>
            <a:spLocks noGrp="1" noChangeArrowheads="1"/>
          </p:cNvSpPr>
          <p:nvPr>
            <p:ph type="subTitle" idx="1"/>
          </p:nvPr>
        </p:nvSpPr>
        <p:spPr>
          <a:xfrm>
            <a:off x="457200" y="1828800"/>
            <a:ext cx="8153400" cy="4724400"/>
          </a:xfrm>
        </p:spPr>
        <p:txBody>
          <a:bodyPr/>
          <a:lstStyle/>
          <a:p>
            <a:pPr algn="l" eaLnBrk="1" hangingPunct="1">
              <a:buFontTx/>
              <a:buChar char="•"/>
            </a:pPr>
            <a:r>
              <a:rPr lang="el-GR" sz="2800" b="1" smtClean="0">
                <a:latin typeface="Arial" charset="0"/>
              </a:rPr>
              <a:t> </a:t>
            </a:r>
            <a:r>
              <a:rPr lang="en-GB" sz="2800" b="1" smtClean="0">
                <a:latin typeface="Arial" charset="0"/>
              </a:rPr>
              <a:t>Ο καθορισμός των στόχων και ο προσδιορισμός των τρόπων που θα βοηθούσαν στην επίτευξή τους.</a:t>
            </a:r>
            <a:r>
              <a:rPr lang="en-GB" sz="2800" b="1" smtClean="0"/>
              <a:t> </a:t>
            </a:r>
          </a:p>
          <a:p>
            <a:pPr algn="l" eaLnBrk="1" hangingPunct="1">
              <a:buFontTx/>
              <a:buChar char="•"/>
            </a:pPr>
            <a:r>
              <a:rPr lang="el-GR" sz="2800" b="1" smtClean="0">
                <a:latin typeface="Arial" charset="0"/>
              </a:rPr>
              <a:t> </a:t>
            </a:r>
            <a:r>
              <a:rPr lang="en-GB" sz="2800" b="1" smtClean="0">
                <a:latin typeface="Arial" charset="0"/>
              </a:rPr>
              <a:t>Η οργάνωση σε προσωπικό επίπεδο με σκοπό τη μεγιστοποίηση της αποτελεσματικότητας.</a:t>
            </a:r>
            <a:r>
              <a:rPr lang="en-GB" sz="2800" b="1" smtClean="0"/>
              <a:t> </a:t>
            </a:r>
          </a:p>
          <a:p>
            <a:pPr algn="l" eaLnBrk="1" hangingPunct="1">
              <a:buFontTx/>
              <a:buChar char="•"/>
            </a:pPr>
            <a:r>
              <a:rPr lang="el-GR" sz="2800" b="1" smtClean="0">
                <a:latin typeface="Arial" charset="0"/>
              </a:rPr>
              <a:t> </a:t>
            </a:r>
            <a:r>
              <a:rPr lang="en-GB" sz="2800" b="1" smtClean="0">
                <a:latin typeface="Arial" charset="0"/>
              </a:rPr>
              <a:t>Η ενίσχυση της αυτοεκτίμησης.</a:t>
            </a:r>
            <a:r>
              <a:rPr lang="en-GB" sz="2800" b="1" smtClean="0"/>
              <a:t> </a:t>
            </a:r>
          </a:p>
          <a:p>
            <a:pPr algn="l" eaLnBrk="1" hangingPunct="1">
              <a:buFontTx/>
              <a:buChar char="•"/>
            </a:pPr>
            <a:r>
              <a:rPr lang="el-GR" sz="2800" b="1" smtClean="0">
                <a:latin typeface="Arial" charset="0"/>
              </a:rPr>
              <a:t> </a:t>
            </a:r>
            <a:r>
              <a:rPr lang="en-GB" sz="2800" b="1" smtClean="0">
                <a:latin typeface="Arial" charset="0"/>
              </a:rPr>
              <a:t>Η βελτίωση στον τομέα της επικοινωνίας με το περιβάλλον.</a:t>
            </a:r>
            <a:r>
              <a:rPr lang="en-GB" sz="2800" b="1" smtClean="0"/>
              <a:t> </a:t>
            </a:r>
          </a:p>
          <a:p>
            <a:pPr algn="l" eaLnBrk="1" hangingPunct="1"/>
            <a:endParaRPr lang="en-GB" sz="28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p:nvPr>
        </p:nvSpPr>
        <p:spPr>
          <a:xfrm>
            <a:off x="609600" y="457200"/>
            <a:ext cx="7772400" cy="457200"/>
          </a:xfrm>
        </p:spPr>
        <p:txBody>
          <a:bodyPr>
            <a:noAutofit/>
          </a:bodyPr>
          <a:lstStyle/>
          <a:p>
            <a:pPr eaLnBrk="1" hangingPunct="1"/>
            <a:r>
              <a:rPr lang="el-GR" sz="4400" dirty="0" smtClean="0"/>
              <a:t>ΕΡΩΤΗΣΕΙΣ ΠΡΟΣ ΤΟΝ ΕΡΓΟΔΟΤΗ</a:t>
            </a:r>
          </a:p>
        </p:txBody>
      </p:sp>
      <p:sp>
        <p:nvSpPr>
          <p:cNvPr id="56323" name="Rectangle 3"/>
          <p:cNvSpPr>
            <a:spLocks noGrp="1" noChangeArrowheads="1"/>
          </p:cNvSpPr>
          <p:nvPr>
            <p:ph type="subTitle" idx="1"/>
          </p:nvPr>
        </p:nvSpPr>
        <p:spPr>
          <a:xfrm>
            <a:off x="500034" y="1071546"/>
            <a:ext cx="8153400" cy="4343408"/>
          </a:xfrm>
        </p:spPr>
        <p:txBody>
          <a:bodyPr/>
          <a:lstStyle/>
          <a:p>
            <a:pPr algn="l" eaLnBrk="1" hangingPunct="1">
              <a:buFontTx/>
              <a:buChar char="•"/>
            </a:pPr>
            <a:r>
              <a:rPr lang="el-GR" dirty="0" smtClean="0">
                <a:latin typeface="Arial" charset="0"/>
              </a:rPr>
              <a:t> </a:t>
            </a:r>
            <a:r>
              <a:rPr lang="en-GB" dirty="0" err="1" smtClean="0">
                <a:latin typeface="Arial" charset="0"/>
              </a:rPr>
              <a:t>Ποια</a:t>
            </a:r>
            <a:r>
              <a:rPr lang="en-GB" dirty="0" smtClean="0">
                <a:latin typeface="Arial" charset="0"/>
              </a:rPr>
              <a:t> </a:t>
            </a:r>
            <a:r>
              <a:rPr lang="en-GB" dirty="0" err="1" smtClean="0">
                <a:latin typeface="Arial" charset="0"/>
              </a:rPr>
              <a:t>πολιτική</a:t>
            </a:r>
            <a:r>
              <a:rPr lang="en-GB" dirty="0" smtClean="0">
                <a:latin typeface="Arial" charset="0"/>
              </a:rPr>
              <a:t> </a:t>
            </a:r>
            <a:r>
              <a:rPr lang="en-GB" dirty="0" err="1" smtClean="0">
                <a:latin typeface="Arial" charset="0"/>
              </a:rPr>
              <a:t>ακολουθεί</a:t>
            </a:r>
            <a:r>
              <a:rPr lang="en-GB" dirty="0" smtClean="0">
                <a:latin typeface="Arial" charset="0"/>
              </a:rPr>
              <a:t> η </a:t>
            </a:r>
            <a:r>
              <a:rPr lang="en-GB" dirty="0" err="1" smtClean="0">
                <a:latin typeface="Arial" charset="0"/>
              </a:rPr>
              <a:t>επιχείρηση</a:t>
            </a:r>
            <a:r>
              <a:rPr lang="en-GB" dirty="0" smtClean="0">
                <a:latin typeface="Arial" charset="0"/>
              </a:rPr>
              <a:t> </a:t>
            </a:r>
            <a:r>
              <a:rPr lang="en-GB" dirty="0" err="1" smtClean="0">
                <a:latin typeface="Arial" charset="0"/>
              </a:rPr>
              <a:t>σε</a:t>
            </a:r>
            <a:r>
              <a:rPr lang="en-GB" dirty="0" smtClean="0">
                <a:latin typeface="Arial" charset="0"/>
              </a:rPr>
              <a:t> </a:t>
            </a:r>
            <a:r>
              <a:rPr lang="en-GB" dirty="0" err="1" smtClean="0">
                <a:latin typeface="Arial" charset="0"/>
              </a:rPr>
              <a:t>σχέση</a:t>
            </a:r>
            <a:r>
              <a:rPr lang="en-GB" dirty="0" smtClean="0">
                <a:latin typeface="Arial" charset="0"/>
              </a:rPr>
              <a:t> </a:t>
            </a:r>
            <a:r>
              <a:rPr lang="en-GB" dirty="0" err="1" smtClean="0">
                <a:latin typeface="Arial" charset="0"/>
              </a:rPr>
              <a:t>με</a:t>
            </a:r>
            <a:r>
              <a:rPr lang="en-GB" dirty="0" smtClean="0">
                <a:latin typeface="Arial" charset="0"/>
              </a:rPr>
              <a:t> </a:t>
            </a:r>
            <a:r>
              <a:rPr lang="en-GB" dirty="0" err="1" smtClean="0">
                <a:latin typeface="Arial" charset="0"/>
              </a:rPr>
              <a:t>την</a:t>
            </a:r>
            <a:r>
              <a:rPr lang="en-GB" dirty="0" smtClean="0">
                <a:latin typeface="Arial" charset="0"/>
              </a:rPr>
              <a:t> </a:t>
            </a:r>
            <a:r>
              <a:rPr lang="en-GB" dirty="0" err="1" smtClean="0">
                <a:latin typeface="Arial" charset="0"/>
              </a:rPr>
              <a:t>εξέλιξη</a:t>
            </a:r>
            <a:r>
              <a:rPr lang="en-GB" dirty="0" smtClean="0">
                <a:latin typeface="Arial" charset="0"/>
              </a:rPr>
              <a:t> </a:t>
            </a:r>
            <a:r>
              <a:rPr lang="en-GB" dirty="0" err="1" smtClean="0">
                <a:latin typeface="Arial" charset="0"/>
              </a:rPr>
              <a:t>μισθολογική-ιεραρχική</a:t>
            </a:r>
            <a:r>
              <a:rPr lang="en-GB" dirty="0" smtClean="0">
                <a:latin typeface="Arial" charset="0"/>
              </a:rPr>
              <a:t> </a:t>
            </a:r>
            <a:r>
              <a:rPr lang="en-GB" dirty="0" err="1" smtClean="0">
                <a:latin typeface="Arial" charset="0"/>
              </a:rPr>
              <a:t>των</a:t>
            </a:r>
            <a:r>
              <a:rPr lang="en-GB" dirty="0" smtClean="0">
                <a:latin typeface="Arial" charset="0"/>
              </a:rPr>
              <a:t> </a:t>
            </a:r>
            <a:r>
              <a:rPr lang="en-GB" dirty="0" err="1" smtClean="0">
                <a:latin typeface="Arial" charset="0"/>
              </a:rPr>
              <a:t>εργαζομένων</a:t>
            </a:r>
            <a:r>
              <a:rPr lang="en-GB" dirty="0" smtClean="0">
                <a:latin typeface="Arial" charset="0"/>
              </a:rPr>
              <a:t> </a:t>
            </a:r>
            <a:r>
              <a:rPr lang="en-GB" dirty="0" err="1" smtClean="0">
                <a:latin typeface="Arial" charset="0"/>
              </a:rPr>
              <a:t>της</a:t>
            </a:r>
            <a:r>
              <a:rPr lang="en-GB" dirty="0" smtClean="0">
                <a:latin typeface="Arial" charset="0"/>
              </a:rPr>
              <a:t>;</a:t>
            </a:r>
            <a:r>
              <a:rPr lang="en-GB" dirty="0" smtClean="0"/>
              <a:t> </a:t>
            </a:r>
          </a:p>
          <a:p>
            <a:pPr algn="l" eaLnBrk="1" hangingPunct="1">
              <a:buFontTx/>
              <a:buChar char="•"/>
            </a:pPr>
            <a:r>
              <a:rPr lang="el-GR" dirty="0" smtClean="0">
                <a:latin typeface="Arial" charset="0"/>
              </a:rPr>
              <a:t> </a:t>
            </a:r>
            <a:r>
              <a:rPr lang="en-GB" dirty="0" err="1" smtClean="0">
                <a:latin typeface="Arial" charset="0"/>
              </a:rPr>
              <a:t>Ποιες</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οι</a:t>
            </a:r>
            <a:r>
              <a:rPr lang="en-GB" dirty="0" smtClean="0">
                <a:latin typeface="Arial" charset="0"/>
              </a:rPr>
              <a:t> </a:t>
            </a:r>
            <a:r>
              <a:rPr lang="en-GB" dirty="0" err="1" smtClean="0">
                <a:latin typeface="Arial" charset="0"/>
              </a:rPr>
              <a:t>δυνατότητες</a:t>
            </a:r>
            <a:r>
              <a:rPr lang="en-GB" dirty="0" smtClean="0">
                <a:latin typeface="Arial" charset="0"/>
              </a:rPr>
              <a:t> </a:t>
            </a:r>
            <a:r>
              <a:rPr lang="en-GB" dirty="0" err="1" smtClean="0">
                <a:latin typeface="Arial" charset="0"/>
              </a:rPr>
              <a:t>εξέλιξης</a:t>
            </a:r>
            <a:r>
              <a:rPr lang="en-GB" dirty="0" smtClean="0">
                <a:latin typeface="Arial" charset="0"/>
              </a:rPr>
              <a:t> </a:t>
            </a:r>
            <a:r>
              <a:rPr lang="en-GB" dirty="0" err="1" smtClean="0">
                <a:latin typeface="Arial" charset="0"/>
              </a:rPr>
              <a:t>στην</a:t>
            </a:r>
            <a:r>
              <a:rPr lang="en-GB" dirty="0" smtClean="0">
                <a:latin typeface="Arial" charset="0"/>
              </a:rPr>
              <a:t> </a:t>
            </a:r>
            <a:r>
              <a:rPr lang="en-GB" dirty="0" err="1" smtClean="0">
                <a:latin typeface="Arial" charset="0"/>
              </a:rPr>
              <a:t>συγκεκριμένη</a:t>
            </a:r>
            <a:r>
              <a:rPr lang="en-GB" dirty="0" smtClean="0">
                <a:latin typeface="Arial" charset="0"/>
              </a:rPr>
              <a:t> </a:t>
            </a:r>
            <a:r>
              <a:rPr lang="en-GB" dirty="0" err="1" smtClean="0">
                <a:latin typeface="Arial" charset="0"/>
              </a:rPr>
              <a:t>θέση</a:t>
            </a:r>
            <a:r>
              <a:rPr lang="en-GB" dirty="0" smtClean="0">
                <a:latin typeface="Arial" charset="0"/>
              </a:rPr>
              <a:t>;</a:t>
            </a:r>
            <a:r>
              <a:rPr lang="en-GB" dirty="0" smtClean="0"/>
              <a:t> </a:t>
            </a:r>
          </a:p>
          <a:p>
            <a:pPr algn="l" eaLnBrk="1" hangingPunct="1">
              <a:buFontTx/>
              <a:buChar char="•"/>
            </a:pPr>
            <a:r>
              <a:rPr lang="el-GR" dirty="0" smtClean="0">
                <a:latin typeface="Arial" charset="0"/>
              </a:rPr>
              <a:t> </a:t>
            </a:r>
            <a:r>
              <a:rPr lang="en-GB" dirty="0" err="1" smtClean="0">
                <a:latin typeface="Arial" charset="0"/>
              </a:rPr>
              <a:t>Παρέχεται</a:t>
            </a:r>
            <a:r>
              <a:rPr lang="en-GB" dirty="0" smtClean="0">
                <a:latin typeface="Arial" charset="0"/>
              </a:rPr>
              <a:t> </a:t>
            </a:r>
            <a:r>
              <a:rPr lang="en-GB" dirty="0" err="1" smtClean="0">
                <a:latin typeface="Arial" charset="0"/>
              </a:rPr>
              <a:t>εκπαίδευση</a:t>
            </a:r>
            <a:r>
              <a:rPr lang="en-GB" dirty="0" smtClean="0">
                <a:latin typeface="Arial" charset="0"/>
              </a:rPr>
              <a:t> </a:t>
            </a:r>
            <a:r>
              <a:rPr lang="en-GB" dirty="0" err="1" smtClean="0">
                <a:latin typeface="Arial" charset="0"/>
              </a:rPr>
              <a:t>στους</a:t>
            </a:r>
            <a:r>
              <a:rPr lang="en-GB" dirty="0" smtClean="0">
                <a:latin typeface="Arial" charset="0"/>
              </a:rPr>
              <a:t> </a:t>
            </a:r>
            <a:r>
              <a:rPr lang="en-GB" dirty="0" err="1" smtClean="0">
                <a:latin typeface="Arial" charset="0"/>
              </a:rPr>
              <a:t>εργαζομένους</a:t>
            </a:r>
            <a:r>
              <a:rPr lang="en-GB" dirty="0" smtClean="0">
                <a:latin typeface="Arial" charset="0"/>
              </a:rPr>
              <a:t>;</a:t>
            </a:r>
            <a:r>
              <a:rPr lang="en-GB" dirty="0" smtClean="0"/>
              <a:t> </a:t>
            </a:r>
          </a:p>
          <a:p>
            <a:pPr algn="l" eaLnBrk="1" hangingPunct="1">
              <a:buFontTx/>
              <a:buChar char="•"/>
            </a:pPr>
            <a:r>
              <a:rPr lang="el-GR" dirty="0" smtClean="0">
                <a:latin typeface="Arial" charset="0"/>
              </a:rPr>
              <a:t> </a:t>
            </a:r>
            <a:r>
              <a:rPr lang="en-GB" dirty="0" err="1" smtClean="0">
                <a:latin typeface="Arial" charset="0"/>
              </a:rPr>
              <a:t>Διατίθεται</a:t>
            </a:r>
            <a:r>
              <a:rPr lang="en-GB" dirty="0" smtClean="0">
                <a:latin typeface="Arial" charset="0"/>
              </a:rPr>
              <a:t> </a:t>
            </a:r>
            <a:r>
              <a:rPr lang="en-GB" dirty="0" err="1" smtClean="0">
                <a:latin typeface="Arial" charset="0"/>
              </a:rPr>
              <a:t>αυτοκίνητο</a:t>
            </a:r>
            <a:r>
              <a:rPr lang="en-GB" dirty="0" smtClean="0">
                <a:latin typeface="Arial" charset="0"/>
              </a:rPr>
              <a:t> </a:t>
            </a:r>
            <a:r>
              <a:rPr lang="en-GB" dirty="0" err="1" smtClean="0">
                <a:latin typeface="Arial" charset="0"/>
              </a:rPr>
              <a:t>στο</a:t>
            </a:r>
            <a:r>
              <a:rPr lang="en-GB" dirty="0" smtClean="0">
                <a:latin typeface="Arial" charset="0"/>
              </a:rPr>
              <a:t> </a:t>
            </a:r>
            <a:r>
              <a:rPr lang="en-GB" dirty="0" err="1" smtClean="0">
                <a:latin typeface="Arial" charset="0"/>
              </a:rPr>
              <a:t>προσωπικό</a:t>
            </a:r>
            <a:r>
              <a:rPr lang="en-GB" dirty="0" smtClean="0">
                <a:latin typeface="Arial" charset="0"/>
              </a:rPr>
              <a:t>    (</a:t>
            </a:r>
            <a:r>
              <a:rPr lang="en-GB" dirty="0" err="1" smtClean="0">
                <a:latin typeface="Arial" charset="0"/>
              </a:rPr>
              <a:t>αν</a:t>
            </a:r>
            <a:r>
              <a:rPr lang="en-GB" dirty="0" smtClean="0">
                <a:latin typeface="Arial" charset="0"/>
              </a:rPr>
              <a:t> </a:t>
            </a:r>
            <a:r>
              <a:rPr lang="en-GB" dirty="0" err="1" smtClean="0">
                <a:latin typeface="Arial" charset="0"/>
              </a:rPr>
              <a:t>ταξιδεύει</a:t>
            </a:r>
            <a:r>
              <a:rPr lang="en-GB" dirty="0" smtClean="0">
                <a:latin typeface="Arial" charset="0"/>
              </a:rPr>
              <a:t>);</a:t>
            </a:r>
            <a:r>
              <a:rPr lang="en-GB" dirty="0" smtClean="0"/>
              <a:t> </a:t>
            </a:r>
          </a:p>
          <a:p>
            <a:pPr algn="l" eaLnBrk="1" hangingPunct="1">
              <a:buFontTx/>
              <a:buChar char="•"/>
            </a:pPr>
            <a:r>
              <a:rPr lang="el-GR"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ύψος</a:t>
            </a:r>
            <a:r>
              <a:rPr lang="en-GB" dirty="0" smtClean="0">
                <a:latin typeface="Arial" charset="0"/>
              </a:rPr>
              <a:t> </a:t>
            </a:r>
            <a:r>
              <a:rPr lang="en-GB" dirty="0" err="1" smtClean="0">
                <a:latin typeface="Arial" charset="0"/>
              </a:rPr>
              <a:t>των</a:t>
            </a:r>
            <a:r>
              <a:rPr lang="en-GB" dirty="0" smtClean="0">
                <a:latin typeface="Arial" charset="0"/>
              </a:rPr>
              <a:t> </a:t>
            </a:r>
            <a:r>
              <a:rPr lang="en-GB" dirty="0" err="1" smtClean="0">
                <a:latin typeface="Arial" charset="0"/>
              </a:rPr>
              <a:t>αποδοχών</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αν</a:t>
            </a:r>
            <a:r>
              <a:rPr lang="en-GB" dirty="0" smtClean="0">
                <a:latin typeface="Arial" charset="0"/>
              </a:rPr>
              <a:t> </a:t>
            </a:r>
            <a:r>
              <a:rPr lang="en-GB" dirty="0" err="1" smtClean="0">
                <a:latin typeface="Arial" charset="0"/>
              </a:rPr>
              <a:t>υπάρχουν</a:t>
            </a:r>
            <a:r>
              <a:rPr lang="en-GB" dirty="0" smtClean="0">
                <a:latin typeface="Arial" charset="0"/>
              </a:rPr>
              <a:t> </a:t>
            </a:r>
            <a:r>
              <a:rPr lang="en-GB" dirty="0" err="1" smtClean="0">
                <a:latin typeface="Arial" charset="0"/>
              </a:rPr>
              <a:t>πρόσθετες</a:t>
            </a:r>
            <a:r>
              <a:rPr lang="en-GB" dirty="0" smtClean="0">
                <a:latin typeface="Arial" charset="0"/>
              </a:rPr>
              <a:t> </a:t>
            </a:r>
            <a:r>
              <a:rPr lang="en-GB" dirty="0" err="1" smtClean="0">
                <a:latin typeface="Arial" charset="0"/>
              </a:rPr>
              <a:t>παροχές</a:t>
            </a:r>
            <a:r>
              <a:rPr lang="en-GB" dirty="0" smtClean="0">
                <a:latin typeface="Arial" charset="0"/>
              </a:rPr>
              <a:t>.</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60</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57347" name="Rectangle 3"/>
          <p:cNvSpPr>
            <a:spLocks noGrp="1" noChangeArrowheads="1"/>
          </p:cNvSpPr>
          <p:nvPr>
            <p:ph type="subTitle" idx="1"/>
          </p:nvPr>
        </p:nvSpPr>
        <p:spPr>
          <a:xfrm>
            <a:off x="457200" y="381000"/>
            <a:ext cx="8153400" cy="6172200"/>
          </a:xfrm>
        </p:spPr>
        <p:txBody>
          <a:bodyPr/>
          <a:lstStyle/>
          <a:p>
            <a:pPr algn="l" eaLnBrk="1" hangingPunct="1"/>
            <a:r>
              <a:rPr lang="en-GB" sz="2600" smtClean="0">
                <a:latin typeface="Arial" charset="0"/>
              </a:rPr>
              <a:t>Καλό είναι να θυμάται κάποιος ότι αν αυτός που παίρνει συνέντευξη απευθυνθεί σε εκείνον λέγοντας «αν θέλετε να ρωτήσετε κάτι» αυτό συνήθως σημαίνει ότι βρίσκεστε στο τέλος της συνέντευξης.</a:t>
            </a:r>
            <a:endParaRPr lang="en-GB" sz="2600" smtClean="0"/>
          </a:p>
          <a:p>
            <a:pPr algn="l" eaLnBrk="1" hangingPunct="1"/>
            <a:r>
              <a:rPr lang="en-GB" sz="2600" smtClean="0">
                <a:latin typeface="Arial" charset="0"/>
              </a:rPr>
              <a:t>Σε όλη τη διάρκεια της συνέντευξης καλή εικόνα δίνει κάποιος που απαντά με σιγουριά χωρίς πολλούς δισταγμούς στις ερωτήσεις που του γίνονται.</a:t>
            </a:r>
            <a:endParaRPr lang="en-GB" sz="2600" smtClean="0"/>
          </a:p>
          <a:p>
            <a:pPr algn="l" eaLnBrk="1" hangingPunct="1"/>
            <a:r>
              <a:rPr lang="en-GB" sz="2600" smtClean="0">
                <a:latin typeface="Arial" charset="0"/>
              </a:rPr>
              <a:t>Οι Κινέζοι λένε υπερβάλλοντας ίσως ότι «ο καλύτερος συζητητής είναι ένας καλός ακροατής». Θα ήταν καλό κάποιος να ακούει τις ερωτήσεις με μεγάλη προσοχή και να θυμάται ότι η άσκοπη φλυαρία είναι ιδιαίτερα κουραστική.</a:t>
            </a:r>
            <a:endParaRPr lang="en-GB" sz="2600" smtClean="0"/>
          </a:p>
          <a:p>
            <a:pPr algn="l" eaLnBrk="1" hangingPunct="1"/>
            <a:r>
              <a:rPr lang="en-GB" sz="2600" smtClean="0">
                <a:latin typeface="Arial" charset="0"/>
              </a:rPr>
              <a:t>Φαίνεται να βοηθά αν αντιμετωπίσει κάποιος ισότιμα το συνομιλητή του αποφεύγοντας όμως την έπαρση.</a:t>
            </a:r>
            <a:endParaRPr lang="en-GB" sz="26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b="1" smtClean="0">
                <a:latin typeface="Arial" charset="0"/>
              </a:rPr>
              <a:t>Γλώσσα του σώματος </a:t>
            </a:r>
          </a:p>
        </p:txBody>
      </p:sp>
      <p:sp>
        <p:nvSpPr>
          <p:cNvPr id="58371" name="Rectangle 3"/>
          <p:cNvSpPr>
            <a:spLocks noGrp="1" noChangeArrowheads="1"/>
          </p:cNvSpPr>
          <p:nvPr>
            <p:ph type="subTitle" idx="1"/>
          </p:nvPr>
        </p:nvSpPr>
        <p:spPr>
          <a:xfrm>
            <a:off x="457200" y="1371600"/>
            <a:ext cx="8153400" cy="5181600"/>
          </a:xfrm>
        </p:spPr>
        <p:txBody>
          <a:bodyPr/>
          <a:lstStyle/>
          <a:p>
            <a:pPr algn="l" eaLnBrk="1" hangingPunct="1"/>
            <a:endParaRPr lang="el-GR" dirty="0" smtClean="0">
              <a:latin typeface="Arial" charset="0"/>
            </a:endParaRPr>
          </a:p>
          <a:p>
            <a:pPr algn="l" eaLnBrk="1" hangingPunct="1"/>
            <a:endParaRPr lang="el-GR" dirty="0" smtClean="0">
              <a:latin typeface="Arial" charset="0"/>
            </a:endParaRPr>
          </a:p>
          <a:p>
            <a:pPr algn="l" eaLnBrk="1" hangingPunct="1"/>
            <a:r>
              <a:rPr lang="en-GB" dirty="0" err="1" smtClean="0">
                <a:latin typeface="Arial" charset="0"/>
              </a:rPr>
              <a:t>Είναι</a:t>
            </a:r>
            <a:r>
              <a:rPr lang="en-GB" dirty="0" smtClean="0">
                <a:latin typeface="Arial" charset="0"/>
              </a:rPr>
              <a:t> </a:t>
            </a:r>
            <a:r>
              <a:rPr lang="en-GB" dirty="0" err="1" smtClean="0">
                <a:latin typeface="Arial" charset="0"/>
              </a:rPr>
              <a:t>σημαντικό</a:t>
            </a:r>
            <a:r>
              <a:rPr lang="en-GB" dirty="0" smtClean="0">
                <a:latin typeface="Arial" charset="0"/>
              </a:rPr>
              <a:t> </a:t>
            </a:r>
            <a:r>
              <a:rPr lang="en-GB" dirty="0" err="1" smtClean="0">
                <a:latin typeface="Arial" charset="0"/>
              </a:rPr>
              <a:t>εκτός</a:t>
            </a:r>
            <a:r>
              <a:rPr lang="en-GB" dirty="0" smtClean="0">
                <a:latin typeface="Arial" charset="0"/>
              </a:rPr>
              <a:t> </a:t>
            </a:r>
            <a:r>
              <a:rPr lang="en-GB" dirty="0" err="1" smtClean="0">
                <a:latin typeface="Arial" charset="0"/>
              </a:rPr>
              <a:t>από</a:t>
            </a:r>
            <a:r>
              <a:rPr lang="en-GB" dirty="0" smtClean="0">
                <a:latin typeface="Arial" charset="0"/>
              </a:rPr>
              <a:t> </a:t>
            </a:r>
            <a:r>
              <a:rPr lang="en-GB" dirty="0" err="1" smtClean="0">
                <a:latin typeface="Arial" charset="0"/>
              </a:rPr>
              <a:t>τις</a:t>
            </a:r>
            <a:r>
              <a:rPr lang="en-GB" dirty="0" smtClean="0">
                <a:latin typeface="Arial" charset="0"/>
              </a:rPr>
              <a:t> </a:t>
            </a:r>
            <a:r>
              <a:rPr lang="en-GB" dirty="0" err="1" smtClean="0">
                <a:latin typeface="Arial" charset="0"/>
              </a:rPr>
              <a:t>απαντήσεις</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προετοιμάσει</a:t>
            </a:r>
            <a:r>
              <a:rPr lang="en-GB" dirty="0" smtClean="0">
                <a:latin typeface="Arial" charset="0"/>
              </a:rPr>
              <a:t> </a:t>
            </a:r>
            <a:r>
              <a:rPr lang="en-GB" dirty="0" err="1" smtClean="0">
                <a:latin typeface="Arial" charset="0"/>
              </a:rPr>
              <a:t>κάποιος</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προετοιμάσει</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τον</a:t>
            </a:r>
            <a:r>
              <a:rPr lang="en-GB" dirty="0" smtClean="0">
                <a:latin typeface="Arial" charset="0"/>
              </a:rPr>
              <a:t> </a:t>
            </a:r>
            <a:r>
              <a:rPr lang="en-GB" dirty="0" err="1" smtClean="0">
                <a:latin typeface="Arial" charset="0"/>
              </a:rPr>
              <a:t>τρόπο</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παρουσιάσει</a:t>
            </a:r>
            <a:r>
              <a:rPr lang="en-GB" dirty="0" smtClean="0">
                <a:latin typeface="Arial" charset="0"/>
              </a:rPr>
              <a:t> </a:t>
            </a:r>
            <a:r>
              <a:rPr lang="en-GB" dirty="0" err="1" smtClean="0">
                <a:latin typeface="Arial" charset="0"/>
              </a:rPr>
              <a:t>αυτές</a:t>
            </a:r>
            <a:r>
              <a:rPr lang="en-GB" dirty="0" smtClean="0">
                <a:latin typeface="Arial" charset="0"/>
              </a:rPr>
              <a:t> </a:t>
            </a:r>
            <a:r>
              <a:rPr lang="en-GB" dirty="0" err="1" smtClean="0">
                <a:latin typeface="Arial" charset="0"/>
              </a:rPr>
              <a:t>τις</a:t>
            </a:r>
            <a:r>
              <a:rPr lang="en-GB" dirty="0" smtClean="0">
                <a:latin typeface="Arial" charset="0"/>
              </a:rPr>
              <a:t> </a:t>
            </a:r>
            <a:r>
              <a:rPr lang="en-GB" dirty="0" err="1" smtClean="0">
                <a:latin typeface="Arial" charset="0"/>
              </a:rPr>
              <a:t>απαντήσεις</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συγκεκριμένα</a:t>
            </a:r>
            <a:r>
              <a:rPr lang="en-GB"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59395" name="Rectangle 3"/>
          <p:cNvSpPr>
            <a:spLocks noGrp="1" noChangeArrowheads="1"/>
          </p:cNvSpPr>
          <p:nvPr>
            <p:ph type="subTitle" idx="1"/>
          </p:nvPr>
        </p:nvSpPr>
        <p:spPr>
          <a:xfrm>
            <a:off x="457200" y="228600"/>
            <a:ext cx="8153400" cy="6324600"/>
          </a:xfrm>
        </p:spPr>
        <p:txBody>
          <a:bodyPr/>
          <a:lstStyle/>
          <a:p>
            <a:pPr algn="l" eaLnBrk="1" hangingPunct="1"/>
            <a:r>
              <a:rPr lang="en-GB" sz="2400" b="1" u="sng" smtClean="0">
                <a:latin typeface="Arial" charset="0"/>
              </a:rPr>
              <a:t>Η εμφάνιση</a:t>
            </a:r>
            <a:r>
              <a:rPr lang="en-GB" sz="2400" smtClean="0">
                <a:latin typeface="Arial" charset="0"/>
              </a:rPr>
              <a:t> πρέπει να προδιαθέτει θετικά και σκόπιμο είναι να κάνει ό,τι είναι δυνατό να κερδίσει την πρώτη εντύπωση.</a:t>
            </a:r>
            <a:br>
              <a:rPr lang="en-GB" sz="2400" smtClean="0">
                <a:latin typeface="Arial" charset="0"/>
              </a:rPr>
            </a:br>
            <a:r>
              <a:rPr lang="en-GB" sz="2400" smtClean="0">
                <a:latin typeface="Arial" charset="0"/>
              </a:rPr>
              <a:t>Έχει παρατηρηθεί ότι αυξάνονται οι πιθανότητες για θετική ανταπόκριση αν:</a:t>
            </a:r>
            <a:endParaRPr lang="el-GR" sz="2400" smtClean="0">
              <a:latin typeface="Arial" charset="0"/>
            </a:endParaRPr>
          </a:p>
          <a:p>
            <a:pPr algn="l" eaLnBrk="1" hangingPunct="1"/>
            <a:endParaRPr lang="en-GB" sz="2400" smtClean="0"/>
          </a:p>
          <a:p>
            <a:pPr algn="l" eaLnBrk="1" hangingPunct="1">
              <a:buFontTx/>
              <a:buChar char="•"/>
            </a:pPr>
            <a:r>
              <a:rPr lang="en-GB" sz="2400" smtClean="0">
                <a:latin typeface="Arial" charset="0"/>
              </a:rPr>
              <a:t>Είναι καθαρός-η και περιποιημένος-η</a:t>
            </a:r>
            <a:r>
              <a:rPr lang="en-GB" sz="2400" smtClean="0"/>
              <a:t> </a:t>
            </a:r>
          </a:p>
          <a:p>
            <a:pPr algn="l" eaLnBrk="1" hangingPunct="1">
              <a:buFontTx/>
              <a:buChar char="•"/>
            </a:pPr>
            <a:r>
              <a:rPr lang="en-GB" sz="2400" smtClean="0">
                <a:latin typeface="Arial" charset="0"/>
              </a:rPr>
              <a:t>Είναι ντυμένος κατάλληλα για τη συνέντευξη λαμβάνοντας υπόψη τον ενδυματολογικό κώδικα της εταιρείας-υπηρεσίας που θέλει να προσληφθεί.</a:t>
            </a:r>
            <a:r>
              <a:rPr lang="en-GB" sz="2400" smtClean="0"/>
              <a:t> </a:t>
            </a:r>
          </a:p>
          <a:p>
            <a:pPr algn="l" eaLnBrk="1" hangingPunct="1"/>
            <a:endParaRPr lang="el-GR" sz="2400" smtClean="0">
              <a:latin typeface="Arial" charset="0"/>
            </a:endParaRPr>
          </a:p>
          <a:p>
            <a:pPr algn="l" eaLnBrk="1" hangingPunct="1"/>
            <a:r>
              <a:rPr lang="en-GB" sz="2400" smtClean="0">
                <a:latin typeface="Arial" charset="0"/>
              </a:rPr>
              <a:t>Είναι πιθανό να χρειαστεί να περιμένει να τον δεχτούν. Στο χώρο υποδοχής καλό θα ήταν να αποφύγει να καπνίσει και αφού καθίσει με άνεση να εκμεταλλευτεί το χρόνο για να εξοικειωθεί με το περιβάλλον.</a:t>
            </a:r>
            <a:endParaRPr lang="en-GB" sz="2400" smtClean="0"/>
          </a:p>
          <a:p>
            <a:pPr algn="l" eaLnBrk="1" hangingPunct="1"/>
            <a:endParaRPr lang="en-GB" sz="24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63</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60419" name="Rectangle 3"/>
          <p:cNvSpPr>
            <a:spLocks noGrp="1" noChangeArrowheads="1"/>
          </p:cNvSpPr>
          <p:nvPr>
            <p:ph type="subTitle" idx="1"/>
          </p:nvPr>
        </p:nvSpPr>
        <p:spPr>
          <a:xfrm>
            <a:off x="457200" y="381000"/>
            <a:ext cx="8153400" cy="6172200"/>
          </a:xfrm>
        </p:spPr>
        <p:txBody>
          <a:bodyPr/>
          <a:lstStyle/>
          <a:p>
            <a:pPr algn="l" eaLnBrk="1" hangingPunct="1"/>
            <a:r>
              <a:rPr lang="en-GB" sz="2800" smtClean="0">
                <a:latin typeface="Arial" charset="0"/>
              </a:rPr>
              <a:t>Σκόπιμο θα ήταν να διαβάσει κάποια από τα διαφημιστικά φυλλάδια της εταιρείας που θα βρίσκονται στο χώρο υποδοχής.</a:t>
            </a:r>
            <a:endParaRPr lang="el-GR" sz="2800" smtClean="0">
              <a:latin typeface="Arial" charset="0"/>
            </a:endParaRPr>
          </a:p>
          <a:p>
            <a:pPr algn="l" eaLnBrk="1" hangingPunct="1"/>
            <a:r>
              <a:rPr lang="en-GB" sz="2800" smtClean="0">
                <a:latin typeface="Arial" charset="0"/>
              </a:rPr>
              <a:t/>
            </a:r>
            <a:br>
              <a:rPr lang="en-GB" sz="2800" smtClean="0">
                <a:latin typeface="Arial" charset="0"/>
              </a:rPr>
            </a:br>
            <a:r>
              <a:rPr lang="en-GB" sz="2800" smtClean="0">
                <a:latin typeface="Arial" charset="0"/>
              </a:rPr>
              <a:t>Όταν τον καλέσουν στο χώρο που θα γίνει η συνέντευξη οι κινήσεις του να μην είναι βιαστικές.</a:t>
            </a:r>
            <a:br>
              <a:rPr lang="en-GB" sz="2800" smtClean="0">
                <a:latin typeface="Arial" charset="0"/>
              </a:rPr>
            </a:br>
            <a:endParaRPr lang="el-GR" sz="2800" smtClean="0">
              <a:latin typeface="Arial" charset="0"/>
            </a:endParaRPr>
          </a:p>
          <a:p>
            <a:pPr algn="l" eaLnBrk="1" hangingPunct="1"/>
            <a:r>
              <a:rPr lang="en-GB" sz="2800" smtClean="0">
                <a:latin typeface="Arial" charset="0"/>
              </a:rPr>
              <a:t>Αφού χαιρετήσει αυτόν (ή αυτούς) που θα του πάρουν συνέντευξη χρησιμοποιώντας το επώνυμό του (π.χ. καλημέρα σας κύριε Πιάνο), αν δεν γνωρίζει το επώνυμο, μπορεί να χρησιμοποιήσει τον τίτλο του.</a:t>
            </a:r>
            <a:r>
              <a:rPr lang="en-GB" sz="28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l-GR" dirty="0" smtClean="0"/>
              <a:t>ΕΝΑΡΞΗ ΣΥΝΕΤΕΥΞΗΣ</a:t>
            </a:r>
          </a:p>
        </p:txBody>
      </p:sp>
      <p:sp>
        <p:nvSpPr>
          <p:cNvPr id="61443" name="Rectangle 3"/>
          <p:cNvSpPr>
            <a:spLocks noGrp="1" noChangeArrowheads="1"/>
          </p:cNvSpPr>
          <p:nvPr>
            <p:ph type="subTitle" idx="1"/>
          </p:nvPr>
        </p:nvSpPr>
        <p:spPr>
          <a:xfrm>
            <a:off x="500034" y="1142984"/>
            <a:ext cx="8153400" cy="4452950"/>
          </a:xfrm>
        </p:spPr>
        <p:txBody>
          <a:bodyPr/>
          <a:lstStyle/>
          <a:p>
            <a:pPr algn="l" eaLnBrk="1" hangingPunct="1"/>
            <a:r>
              <a:rPr lang="en-GB" dirty="0" smtClean="0">
                <a:latin typeface="Arial" charset="0"/>
              </a:rPr>
              <a:t>Η </a:t>
            </a:r>
            <a:r>
              <a:rPr lang="en-GB" dirty="0" err="1" smtClean="0">
                <a:latin typeface="Arial" charset="0"/>
              </a:rPr>
              <a:t>χειραψία</a:t>
            </a:r>
            <a:r>
              <a:rPr lang="en-GB" dirty="0" smtClean="0">
                <a:latin typeface="Arial" charset="0"/>
              </a:rPr>
              <a:t> </a:t>
            </a:r>
            <a:r>
              <a:rPr lang="en-GB" dirty="0" err="1" smtClean="0">
                <a:latin typeface="Arial" charset="0"/>
              </a:rPr>
              <a:t>σκόπιμο</a:t>
            </a:r>
            <a:r>
              <a:rPr lang="en-GB" dirty="0" smtClean="0">
                <a:latin typeface="Arial" charset="0"/>
              </a:rPr>
              <a:t> </a:t>
            </a:r>
            <a:r>
              <a:rPr lang="en-GB" dirty="0" err="1" smtClean="0">
                <a:latin typeface="Arial" charset="0"/>
              </a:rPr>
              <a:t>θα</a:t>
            </a:r>
            <a:r>
              <a:rPr lang="en-GB" dirty="0" smtClean="0">
                <a:latin typeface="Arial" charset="0"/>
              </a:rPr>
              <a:t> </a:t>
            </a:r>
            <a:r>
              <a:rPr lang="en-GB" dirty="0" err="1" smtClean="0">
                <a:latin typeface="Arial" charset="0"/>
              </a:rPr>
              <a:t>ήταν</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φιλική</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ζεστή</a:t>
            </a:r>
            <a:r>
              <a:rPr lang="en-GB" dirty="0" smtClean="0">
                <a:latin typeface="Arial" charset="0"/>
              </a:rPr>
              <a:t>.</a:t>
            </a:r>
            <a:endParaRPr lang="el-GR" dirty="0" smtClean="0">
              <a:latin typeface="Arial" charset="0"/>
            </a:endParaRPr>
          </a:p>
          <a:p>
            <a:pPr algn="l" eaLnBrk="1" hangingPunct="1"/>
            <a:r>
              <a:rPr lang="en-GB" dirty="0" smtClean="0">
                <a:latin typeface="Arial" charset="0"/>
              </a:rPr>
              <a:t/>
            </a:r>
            <a:br>
              <a:rPr lang="en-GB" dirty="0" smtClean="0">
                <a:latin typeface="Arial" charset="0"/>
              </a:rPr>
            </a:br>
            <a:r>
              <a:rPr lang="en-GB" dirty="0" err="1" smtClean="0">
                <a:latin typeface="Arial" charset="0"/>
              </a:rPr>
              <a:t>Πολλές</a:t>
            </a:r>
            <a:r>
              <a:rPr lang="en-GB" dirty="0" smtClean="0">
                <a:latin typeface="Arial" charset="0"/>
              </a:rPr>
              <a:t> </a:t>
            </a:r>
            <a:r>
              <a:rPr lang="en-GB" dirty="0" err="1" smtClean="0">
                <a:latin typeface="Arial" charset="0"/>
              </a:rPr>
              <a:t>φορές</a:t>
            </a:r>
            <a:r>
              <a:rPr lang="en-GB" dirty="0" smtClean="0">
                <a:latin typeface="Arial" charset="0"/>
              </a:rPr>
              <a:t> </a:t>
            </a:r>
            <a:r>
              <a:rPr lang="en-GB" dirty="0" err="1" smtClean="0">
                <a:latin typeface="Arial" charset="0"/>
              </a:rPr>
              <a:t>μπορεί</a:t>
            </a:r>
            <a:r>
              <a:rPr lang="en-GB" dirty="0" smtClean="0">
                <a:latin typeface="Arial" charset="0"/>
              </a:rPr>
              <a:t> </a:t>
            </a:r>
            <a:r>
              <a:rPr lang="en-GB" dirty="0" err="1" smtClean="0">
                <a:latin typeface="Arial" charset="0"/>
              </a:rPr>
              <a:t>λόγω</a:t>
            </a:r>
            <a:r>
              <a:rPr lang="en-GB" dirty="0" smtClean="0">
                <a:latin typeface="Arial" charset="0"/>
              </a:rPr>
              <a:t> </a:t>
            </a:r>
            <a:r>
              <a:rPr lang="en-GB" dirty="0" err="1" smtClean="0">
                <a:latin typeface="Arial" charset="0"/>
              </a:rPr>
              <a:t>έντασης</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ιδρώνουν</a:t>
            </a:r>
            <a:r>
              <a:rPr lang="en-GB" dirty="0" smtClean="0">
                <a:latin typeface="Arial" charset="0"/>
              </a:rPr>
              <a:t> </a:t>
            </a:r>
            <a:r>
              <a:rPr lang="en-GB" dirty="0" err="1" smtClean="0">
                <a:latin typeface="Arial" charset="0"/>
              </a:rPr>
              <a:t>τα</a:t>
            </a:r>
            <a:r>
              <a:rPr lang="en-GB" dirty="0" smtClean="0">
                <a:latin typeface="Arial" charset="0"/>
              </a:rPr>
              <a:t> </a:t>
            </a:r>
            <a:r>
              <a:rPr lang="en-GB" dirty="0" err="1" smtClean="0">
                <a:latin typeface="Arial" charset="0"/>
              </a:rPr>
              <a:t>χέρια</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γεγονός</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δεν</a:t>
            </a:r>
            <a:r>
              <a:rPr lang="en-GB" dirty="0" smtClean="0">
                <a:latin typeface="Arial" charset="0"/>
              </a:rPr>
              <a:t> </a:t>
            </a:r>
            <a:r>
              <a:rPr lang="en-GB" dirty="0" err="1" smtClean="0">
                <a:latin typeface="Arial" charset="0"/>
              </a:rPr>
              <a:t>κάνει</a:t>
            </a:r>
            <a:r>
              <a:rPr lang="en-GB" dirty="0" smtClean="0">
                <a:latin typeface="Arial" charset="0"/>
              </a:rPr>
              <a:t> </a:t>
            </a:r>
            <a:r>
              <a:rPr lang="en-GB" dirty="0" err="1" smtClean="0">
                <a:latin typeface="Arial" charset="0"/>
              </a:rPr>
              <a:t>ιδιαίτερα</a:t>
            </a:r>
            <a:r>
              <a:rPr lang="en-GB" dirty="0" smtClean="0">
                <a:latin typeface="Arial" charset="0"/>
              </a:rPr>
              <a:t> </a:t>
            </a:r>
            <a:r>
              <a:rPr lang="en-GB" dirty="0" err="1" smtClean="0">
                <a:latin typeface="Arial" charset="0"/>
              </a:rPr>
              <a:t>ευχάριστη</a:t>
            </a:r>
            <a:r>
              <a:rPr lang="en-GB" dirty="0" smtClean="0">
                <a:latin typeface="Arial" charset="0"/>
              </a:rPr>
              <a:t> </a:t>
            </a:r>
            <a:r>
              <a:rPr lang="en-GB" dirty="0" err="1" smtClean="0">
                <a:latin typeface="Arial" charset="0"/>
              </a:rPr>
              <a:t>για</a:t>
            </a:r>
            <a:r>
              <a:rPr lang="en-GB" dirty="0" smtClean="0">
                <a:latin typeface="Arial" charset="0"/>
              </a:rPr>
              <a:t> </a:t>
            </a:r>
            <a:r>
              <a:rPr lang="en-GB" dirty="0" err="1" smtClean="0">
                <a:latin typeface="Arial" charset="0"/>
              </a:rPr>
              <a:t>τον</a:t>
            </a:r>
            <a:r>
              <a:rPr lang="en-GB" dirty="0" smtClean="0">
                <a:latin typeface="Arial" charset="0"/>
              </a:rPr>
              <a:t> </a:t>
            </a:r>
            <a:r>
              <a:rPr lang="en-GB" dirty="0" err="1" smtClean="0">
                <a:latin typeface="Arial" charset="0"/>
              </a:rPr>
              <a:t>άλλο</a:t>
            </a:r>
            <a:r>
              <a:rPr lang="en-GB" dirty="0" smtClean="0">
                <a:latin typeface="Arial" charset="0"/>
              </a:rPr>
              <a:t> </a:t>
            </a:r>
            <a:r>
              <a:rPr lang="en-GB" dirty="0" err="1" smtClean="0">
                <a:latin typeface="Arial" charset="0"/>
              </a:rPr>
              <a:t>τη</a:t>
            </a:r>
            <a:r>
              <a:rPr lang="en-GB" dirty="0" smtClean="0">
                <a:latin typeface="Arial" charset="0"/>
              </a:rPr>
              <a:t> </a:t>
            </a:r>
            <a:r>
              <a:rPr lang="en-GB" dirty="0" err="1" smtClean="0">
                <a:latin typeface="Arial" charset="0"/>
              </a:rPr>
              <a:t>χειραψία</a:t>
            </a:r>
            <a:r>
              <a:rPr lang="en-GB" dirty="0" smtClean="0">
                <a:latin typeface="Arial" charset="0"/>
              </a:rPr>
              <a:t>.</a:t>
            </a:r>
            <a:endParaRPr lang="el-GR" dirty="0" smtClean="0">
              <a:latin typeface="Arial" charset="0"/>
            </a:endParaRPr>
          </a:p>
          <a:p>
            <a:pPr algn="l" eaLnBrk="1" hangingPunct="1"/>
            <a:r>
              <a:rPr lang="en-GB" dirty="0" smtClean="0">
                <a:latin typeface="Arial" charset="0"/>
              </a:rPr>
              <a:t/>
            </a:r>
            <a:br>
              <a:rPr lang="en-GB" dirty="0" smtClean="0">
                <a:latin typeface="Arial" charset="0"/>
              </a:rPr>
            </a:br>
            <a:r>
              <a:rPr lang="en-GB" dirty="0" err="1" smtClean="0">
                <a:latin typeface="Arial" charset="0"/>
              </a:rPr>
              <a:t>Δεν</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σκόπιμο</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πολύ</a:t>
            </a:r>
            <a:r>
              <a:rPr lang="en-GB" dirty="0" smtClean="0">
                <a:latin typeface="Arial" charset="0"/>
              </a:rPr>
              <a:t> </a:t>
            </a:r>
            <a:r>
              <a:rPr lang="en-GB" dirty="0" err="1" smtClean="0">
                <a:latin typeface="Arial" charset="0"/>
              </a:rPr>
              <a:t>χαλαρή</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δεν</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απαραίτητο</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σπάσει</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χέρι</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συνομιλητή</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με</a:t>
            </a:r>
            <a:r>
              <a:rPr lang="en-GB" dirty="0" smtClean="0">
                <a:latin typeface="Arial" charset="0"/>
              </a:rPr>
              <a:t> </a:t>
            </a:r>
            <a:r>
              <a:rPr lang="en-GB" dirty="0" err="1" smtClean="0">
                <a:latin typeface="Arial" charset="0"/>
              </a:rPr>
              <a:t>έντονη</a:t>
            </a:r>
            <a:r>
              <a:rPr lang="en-GB" dirty="0" smtClean="0">
                <a:latin typeface="Arial" charset="0"/>
              </a:rPr>
              <a:t> </a:t>
            </a:r>
            <a:r>
              <a:rPr lang="en-GB" dirty="0" err="1" smtClean="0">
                <a:latin typeface="Arial" charset="0"/>
              </a:rPr>
              <a:t>χειραψία</a:t>
            </a:r>
            <a:r>
              <a:rPr lang="en-GB" dirty="0" smtClean="0">
                <a:latin typeface="Arial" charset="0"/>
              </a:rPr>
              <a:t> (</a:t>
            </a:r>
            <a:r>
              <a:rPr lang="en-GB" sz="2400" i="1" dirty="0" err="1" smtClean="0">
                <a:latin typeface="Arial" charset="0"/>
              </a:rPr>
              <a:t>τουλάχιστον</a:t>
            </a:r>
            <a:r>
              <a:rPr lang="en-GB" sz="2400" i="1" dirty="0" smtClean="0">
                <a:latin typeface="Arial" charset="0"/>
              </a:rPr>
              <a:t> </a:t>
            </a:r>
            <a:r>
              <a:rPr lang="en-GB" sz="2400" i="1" dirty="0" err="1" smtClean="0">
                <a:latin typeface="Arial" charset="0"/>
              </a:rPr>
              <a:t>όχι</a:t>
            </a:r>
            <a:r>
              <a:rPr lang="en-GB" sz="2400" i="1" dirty="0" smtClean="0">
                <a:latin typeface="Arial" charset="0"/>
              </a:rPr>
              <a:t> </a:t>
            </a:r>
            <a:r>
              <a:rPr lang="en-GB" sz="2400" i="1" dirty="0" err="1" smtClean="0">
                <a:latin typeface="Arial" charset="0"/>
              </a:rPr>
              <a:t>πριν</a:t>
            </a:r>
            <a:r>
              <a:rPr lang="en-GB" sz="2400" i="1" dirty="0" smtClean="0">
                <a:latin typeface="Arial" charset="0"/>
              </a:rPr>
              <a:t> </a:t>
            </a:r>
            <a:r>
              <a:rPr lang="en-GB" sz="2400" i="1" dirty="0" err="1" smtClean="0">
                <a:latin typeface="Arial" charset="0"/>
              </a:rPr>
              <a:t>την</a:t>
            </a:r>
            <a:r>
              <a:rPr lang="en-GB" sz="2400" i="1" dirty="0" smtClean="0">
                <a:latin typeface="Arial" charset="0"/>
              </a:rPr>
              <a:t> </a:t>
            </a:r>
            <a:r>
              <a:rPr lang="en-GB" sz="2400" i="1" dirty="0" err="1" smtClean="0">
                <a:latin typeface="Arial" charset="0"/>
              </a:rPr>
              <a:t>απόρριψή</a:t>
            </a:r>
            <a:r>
              <a:rPr lang="en-GB" sz="2400" i="1" dirty="0" smtClean="0">
                <a:latin typeface="Arial" charset="0"/>
              </a:rPr>
              <a:t> </a:t>
            </a:r>
            <a:r>
              <a:rPr lang="en-GB" sz="2400" i="1" dirty="0" err="1" smtClean="0">
                <a:latin typeface="Arial" charset="0"/>
              </a:rPr>
              <a:t>του</a:t>
            </a:r>
            <a:r>
              <a:rPr lang="en-GB" sz="2400" i="1" dirty="0" smtClean="0">
                <a:latin typeface="Arial" charset="0"/>
              </a:rPr>
              <a:t>!).</a:t>
            </a:r>
            <a:r>
              <a:rPr lang="en-GB" sz="2400" i="1" dirty="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65</a:t>
            </a:fld>
            <a:endParaRPr lang="en-GB"/>
          </a:p>
        </p:txBody>
      </p:sp>
      <p:sp>
        <p:nvSpPr>
          <p:cNvPr id="5" name="4 - Θέση υποσέλιδου"/>
          <p:cNvSpPr>
            <a:spLocks noGrp="1"/>
          </p:cNvSpPr>
          <p:nvPr>
            <p:ph type="ftr" sz="quarter" idx="11"/>
          </p:nvPr>
        </p:nvSpPr>
        <p:spPr/>
        <p:txBody>
          <a:bodyPr/>
          <a:lstStyle/>
          <a:p>
            <a:pPr>
              <a:defRPr/>
            </a:pPr>
            <a:r>
              <a:rPr lang="el-GR" dirty="0" smtClean="0"/>
              <a:t>ΓΡΑΣΥ 1ου ΕΠΑΛ ΑΘΗΝΩΝ</a:t>
            </a:r>
            <a:endParaRPr lang="en-GB" dirty="0"/>
          </a:p>
        </p:txBody>
      </p:sp>
      <p:pic>
        <p:nvPicPr>
          <p:cNvPr id="6" name="Picture 4"/>
          <p:cNvPicPr>
            <a:picLocks noChangeAspect="1" noChangeArrowheads="1"/>
          </p:cNvPicPr>
          <p:nvPr/>
        </p:nvPicPr>
        <p:blipFill>
          <a:blip r:embed="rId2" cstate="print"/>
          <a:srcRect/>
          <a:stretch>
            <a:fillRect/>
          </a:stretch>
        </p:blipFill>
        <p:spPr bwMode="auto">
          <a:xfrm>
            <a:off x="214282" y="5286388"/>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ΕΠΙΚΟΙΝΩΝΙΑ</a:t>
            </a:r>
            <a:endParaRPr lang="el-GR" dirty="0"/>
          </a:p>
        </p:txBody>
      </p:sp>
      <p:sp>
        <p:nvSpPr>
          <p:cNvPr id="3" name="2 - Θέση περιεχομένου"/>
          <p:cNvSpPr>
            <a:spLocks noGrp="1"/>
          </p:cNvSpPr>
          <p:nvPr>
            <p:ph idx="1"/>
          </p:nvPr>
        </p:nvSpPr>
        <p:spPr/>
        <p:txBody>
          <a:bodyPr/>
          <a:lstStyle/>
          <a:p>
            <a:r>
              <a:rPr lang="el-GR" dirty="0" smtClean="0"/>
              <a:t>ΛΕΚΤΙΚΗ ΕΠΙΚΟΙΝΩΝΙΑ</a:t>
            </a:r>
          </a:p>
          <a:p>
            <a:endParaRPr lang="el-GR" dirty="0" smtClean="0"/>
          </a:p>
          <a:p>
            <a:r>
              <a:rPr lang="el-GR" dirty="0" smtClean="0"/>
              <a:t>ΜΗ-ΛΕΚΤΙΚΗ ΕΠΙΚΟΙΝΩΝΙΑ</a:t>
            </a:r>
          </a:p>
          <a:p>
            <a:endParaRPr lang="el-GR" dirty="0" smtClean="0"/>
          </a:p>
          <a:p>
            <a:r>
              <a:rPr lang="el-GR" dirty="0" smtClean="0"/>
              <a:t>ΜΟΡΦΕΣ ΜΗ ΛΕΚΤΙΚΗΣ ΕΠΙΚΟΙΝΩΝΙΑΣ</a:t>
            </a:r>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66</a:t>
            </a:fld>
            <a:endParaRPr lang="en-GB"/>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ΛΕΚΤΙΚΗ ΕΠΙΚΟΙΝΩΝΙΑ</a:t>
            </a:r>
          </a:p>
        </p:txBody>
      </p:sp>
      <p:sp>
        <p:nvSpPr>
          <p:cNvPr id="3" name="2 - Θέση περιεχομένου"/>
          <p:cNvSpPr>
            <a:spLocks noGrp="1"/>
          </p:cNvSpPr>
          <p:nvPr>
            <p:ph idx="1"/>
          </p:nvPr>
        </p:nvSpPr>
        <p:spPr/>
        <p:txBody>
          <a:bodyPr/>
          <a:lstStyle/>
          <a:p>
            <a:pPr>
              <a:lnSpc>
                <a:spcPct val="90000"/>
              </a:lnSpc>
              <a:buNone/>
            </a:pPr>
            <a:r>
              <a:rPr lang="el-GR" sz="2800" dirty="0" smtClean="0">
                <a:cs typeface="Times New Roman" pitchFamily="18" charset="0"/>
              </a:rPr>
              <a:t>Η Επικοινωνία μέσω της γλωσσικής οδού χαρακτηρίσει το ανθρώπινο γένος καθώς και ότι ο λογικός διάλογος είναι το ισχυρότερο μέσο επικοινωνίας του ανθρώπου. </a:t>
            </a:r>
            <a:endParaRPr lang="el-GR" sz="2800" dirty="0" smtClean="0"/>
          </a:p>
          <a:p>
            <a:pPr>
              <a:lnSpc>
                <a:spcPct val="90000"/>
              </a:lnSpc>
            </a:pPr>
            <a:r>
              <a:rPr lang="el-GR" sz="2800" dirty="0" smtClean="0">
                <a:latin typeface="Times New Roman" pitchFamily="18" charset="0"/>
              </a:rPr>
              <a:t>   Η συναισθηματική αξία του λόγου.</a:t>
            </a:r>
          </a:p>
          <a:p>
            <a:pPr>
              <a:lnSpc>
                <a:spcPct val="90000"/>
              </a:lnSpc>
            </a:pPr>
            <a:r>
              <a:rPr lang="el-GR" sz="2800" dirty="0" smtClean="0">
                <a:latin typeface="Times New Roman" pitchFamily="18" charset="0"/>
              </a:rPr>
              <a:t>   Θερμές λέξεις-θερμές έννοιες</a:t>
            </a:r>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67</a:t>
            </a:fld>
            <a:endParaRPr lang="en-GB"/>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ΜΗ ΛΕΚΤΙΚΗ ΕΠΙΚΟΙΝΩΝΙΑ</a:t>
            </a:r>
            <a:endParaRPr lang="el-GR" dirty="0"/>
          </a:p>
        </p:txBody>
      </p:sp>
      <p:sp>
        <p:nvSpPr>
          <p:cNvPr id="3" name="2 - Θέση περιεχομένου"/>
          <p:cNvSpPr>
            <a:spLocks noGrp="1"/>
          </p:cNvSpPr>
          <p:nvPr>
            <p:ph idx="1"/>
          </p:nvPr>
        </p:nvSpPr>
        <p:spPr/>
        <p:txBody>
          <a:bodyPr/>
          <a:lstStyle/>
          <a:p>
            <a:r>
              <a:rPr lang="el-GR" sz="2400" dirty="0" smtClean="0">
                <a:latin typeface="Times New Roman" pitchFamily="18" charset="0"/>
                <a:cs typeface="Times New Roman" pitchFamily="18" charset="0"/>
              </a:rPr>
              <a:t>Κάτω από τον όρο μη-λεκτική επικοινωνία ή σωματική επικοινωνία περιλαμβάνονται όλα τα φαινόμενα της επικοινωνίας που δεν είναι γλωσσικά. Εδώ δεν περιλαμβάνεται η σημασία του λόγου και τα </a:t>
            </a:r>
            <a:r>
              <a:rPr lang="el-GR" sz="2400" dirty="0" err="1" smtClean="0">
                <a:latin typeface="Times New Roman" pitchFamily="18" charset="0"/>
                <a:cs typeface="Times New Roman" pitchFamily="18" charset="0"/>
              </a:rPr>
              <a:t>παραγλωσσικά</a:t>
            </a:r>
            <a:r>
              <a:rPr lang="el-GR" sz="2400" dirty="0" smtClean="0">
                <a:latin typeface="Times New Roman" pitchFamily="18" charset="0"/>
                <a:cs typeface="Times New Roman" pitchFamily="18" charset="0"/>
              </a:rPr>
              <a:t> φαινόμενα όπως ο τονισμός των λέξεων, τα προφορικά λάθη, η ένταση της φωνής κλπ. Εκφράσεις μη-λεκτικής επικοινωνίας είναι οι μορφασμοί, οι χειρονομίες, οι κινήσεις του σώματος, τα ρούχα, οι εκφράσεις των ματιών, τα αγγίγματα</a:t>
            </a:r>
            <a:endParaRPr lang="el-GR" dirty="0"/>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68</a:t>
            </a:fld>
            <a:endParaRPr lang="en-GB"/>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ΜΟΡΦΕΣ ΜΗ ΛΕΚΤΙΚΗΣ ΕΠΙΚΟΙΝΩΝΙΑΣ</a:t>
            </a:r>
            <a:endParaRPr lang="el-GR" dirty="0"/>
          </a:p>
        </p:txBody>
      </p:sp>
      <p:sp>
        <p:nvSpPr>
          <p:cNvPr id="3" name="2 - Θέση περιεχομένου"/>
          <p:cNvSpPr>
            <a:spLocks noGrp="1"/>
          </p:cNvSpPr>
          <p:nvPr>
            <p:ph idx="1"/>
          </p:nvPr>
        </p:nvSpPr>
        <p:spPr/>
        <p:txBody>
          <a:bodyPr>
            <a:normAutofit fontScale="92500"/>
          </a:bodyPr>
          <a:lstStyle/>
          <a:p>
            <a:pPr>
              <a:lnSpc>
                <a:spcPct val="90000"/>
              </a:lnSpc>
            </a:pPr>
            <a:r>
              <a:rPr lang="el-GR" sz="2800" dirty="0" smtClean="0">
                <a:latin typeface="Times New Roman" pitchFamily="18" charset="0"/>
              </a:rPr>
              <a:t>Η οπτική οδός</a:t>
            </a:r>
          </a:p>
          <a:p>
            <a:pPr>
              <a:lnSpc>
                <a:spcPct val="90000"/>
              </a:lnSpc>
            </a:pPr>
            <a:r>
              <a:rPr lang="el-GR" sz="2800" dirty="0" smtClean="0">
                <a:cs typeface="Times New Roman" pitchFamily="18" charset="0"/>
              </a:rPr>
              <a:t>Ο εκφραστικός ρόλος των ματιών</a:t>
            </a:r>
            <a:endParaRPr lang="el-GR" sz="2800" dirty="0" smtClean="0"/>
          </a:p>
          <a:p>
            <a:pPr>
              <a:lnSpc>
                <a:spcPct val="90000"/>
              </a:lnSpc>
            </a:pPr>
            <a:r>
              <a:rPr lang="el-GR" sz="2800" dirty="0" smtClean="0">
                <a:cs typeface="Times New Roman" pitchFamily="18" charset="0"/>
              </a:rPr>
              <a:t>Η ρύθμιση της αλληλεπιδράσεως μέσω του βλέμματος</a:t>
            </a:r>
            <a:endParaRPr lang="el-GR" sz="2800" dirty="0" smtClean="0"/>
          </a:p>
          <a:p>
            <a:pPr>
              <a:lnSpc>
                <a:spcPct val="90000"/>
              </a:lnSpc>
            </a:pPr>
            <a:r>
              <a:rPr lang="el-GR" sz="2800" dirty="0" smtClean="0">
                <a:cs typeface="Times New Roman" pitchFamily="18" charset="0"/>
              </a:rPr>
              <a:t>Οι κινήσεις του προσώπου</a:t>
            </a:r>
            <a:endParaRPr lang="el-GR" sz="2800" dirty="0" smtClean="0"/>
          </a:p>
          <a:p>
            <a:pPr>
              <a:lnSpc>
                <a:spcPct val="90000"/>
              </a:lnSpc>
            </a:pPr>
            <a:r>
              <a:rPr lang="el-GR" sz="2800" dirty="0" smtClean="0">
                <a:cs typeface="Times New Roman" pitchFamily="18" charset="0"/>
              </a:rPr>
              <a:t>Ο εκφραστικός ρόλος του προσώπου</a:t>
            </a:r>
            <a:endParaRPr lang="el-GR" sz="2800" dirty="0" smtClean="0"/>
          </a:p>
          <a:p>
            <a:pPr>
              <a:lnSpc>
                <a:spcPct val="90000"/>
              </a:lnSpc>
            </a:pPr>
            <a:r>
              <a:rPr lang="el-GR" sz="2800" dirty="0" smtClean="0">
                <a:cs typeface="Times New Roman" pitchFamily="18" charset="0"/>
              </a:rPr>
              <a:t>Οι μορφασμοί και η </a:t>
            </a:r>
            <a:r>
              <a:rPr lang="el-GR" sz="2800" dirty="0" err="1" smtClean="0">
                <a:cs typeface="Times New Roman" pitchFamily="18" charset="0"/>
              </a:rPr>
              <a:t>επανατροφοδότηση</a:t>
            </a:r>
            <a:endParaRPr lang="el-GR" sz="2800" dirty="0" smtClean="0"/>
          </a:p>
          <a:p>
            <a:pPr>
              <a:lnSpc>
                <a:spcPct val="90000"/>
              </a:lnSpc>
            </a:pPr>
            <a:r>
              <a:rPr lang="el-GR" sz="2800" dirty="0" smtClean="0">
                <a:cs typeface="Times New Roman" pitchFamily="18" charset="0"/>
              </a:rPr>
              <a:t>Το χαμόγελο</a:t>
            </a:r>
            <a:endParaRPr lang="el-GR" sz="2800" dirty="0" smtClean="0"/>
          </a:p>
          <a:p>
            <a:pPr>
              <a:lnSpc>
                <a:spcPct val="90000"/>
              </a:lnSpc>
            </a:pPr>
            <a:r>
              <a:rPr lang="el-GR" sz="2800" dirty="0" smtClean="0">
                <a:cs typeface="Times New Roman" pitchFamily="18" charset="0"/>
              </a:rPr>
              <a:t>Οι χειρονομίες</a:t>
            </a:r>
            <a:endParaRPr lang="el-GR" sz="2800" dirty="0" smtClean="0"/>
          </a:p>
          <a:p>
            <a:pPr>
              <a:lnSpc>
                <a:spcPct val="90000"/>
              </a:lnSpc>
            </a:pPr>
            <a:r>
              <a:rPr lang="el-GR" sz="2800" dirty="0" smtClean="0">
                <a:cs typeface="Times New Roman" pitchFamily="18" charset="0"/>
              </a:rPr>
              <a:t> Το σώμα</a:t>
            </a:r>
            <a:endParaRPr lang="el-GR" sz="2800" dirty="0" smtClean="0"/>
          </a:p>
          <a:p>
            <a:pPr>
              <a:lnSpc>
                <a:spcPct val="90000"/>
              </a:lnSpc>
            </a:pPr>
            <a:r>
              <a:rPr lang="el-GR" sz="2800" dirty="0" smtClean="0">
                <a:cs typeface="Times New Roman" pitchFamily="18" charset="0"/>
              </a:rPr>
              <a:t>Η Εμφάνιση</a:t>
            </a:r>
            <a:endParaRPr lang="el-GR" dirty="0"/>
          </a:p>
        </p:txBody>
      </p:sp>
      <p:sp>
        <p:nvSpPr>
          <p:cNvPr id="4" name="3 - Θέση υποσέλιδου"/>
          <p:cNvSpPr>
            <a:spLocks noGrp="1"/>
          </p:cNvSpPr>
          <p:nvPr>
            <p:ph type="ftr" sz="quarter" idx="11"/>
          </p:nvPr>
        </p:nvSpPr>
        <p:spPr/>
        <p:txBody>
          <a:bodyPr/>
          <a:lstStyle/>
          <a:p>
            <a:pPr>
              <a:defRPr/>
            </a:pPr>
            <a:r>
              <a:rPr lang="el-GR" smtClean="0"/>
              <a:t>ΓΡΑΣΥ 1ου ΕΠΑΛ ΑΘΗΝΩΝ</a:t>
            </a:r>
            <a:endParaRPr lang="en-GB"/>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69</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4099" name="Rectangle 3"/>
          <p:cNvSpPr>
            <a:spLocks noGrp="1" noChangeArrowheads="1"/>
          </p:cNvSpPr>
          <p:nvPr>
            <p:ph type="subTitle" idx="1"/>
          </p:nvPr>
        </p:nvSpPr>
        <p:spPr>
          <a:xfrm>
            <a:off x="0" y="762000"/>
            <a:ext cx="9144000" cy="5791200"/>
          </a:xfrm>
        </p:spPr>
        <p:txBody>
          <a:bodyPr/>
          <a:lstStyle/>
          <a:p>
            <a:pPr algn="l" eaLnBrk="1" hangingPunct="1"/>
            <a:r>
              <a:rPr lang="en-GB" smtClean="0">
                <a:latin typeface="Arial" charset="0"/>
              </a:rPr>
              <a:t>Καθένα στοιχείο από τα παραπάνω απαιτεί από μόνο του αρκετή ανάλυση και δεν μπορεί να γίνει με επιτυχία σε </a:t>
            </a:r>
            <a:r>
              <a:rPr lang="el-GR" smtClean="0">
                <a:latin typeface="Arial" charset="0"/>
              </a:rPr>
              <a:t>τέτοια παρουσίαση</a:t>
            </a:r>
            <a:r>
              <a:rPr lang="en-GB" smtClean="0">
                <a:latin typeface="Arial" charset="0"/>
              </a:rPr>
              <a:t>.</a:t>
            </a:r>
            <a:endParaRPr lang="el-GR" smtClean="0">
              <a:latin typeface="Arial" charset="0"/>
            </a:endParaRPr>
          </a:p>
          <a:p>
            <a:pPr algn="l" eaLnBrk="1" hangingPunct="1"/>
            <a:r>
              <a:rPr lang="en-GB" smtClean="0">
                <a:latin typeface="Arial" charset="0"/>
              </a:rPr>
              <a:t/>
            </a:r>
            <a:br>
              <a:rPr lang="en-GB" smtClean="0">
                <a:latin typeface="Arial" charset="0"/>
              </a:rPr>
            </a:br>
            <a:r>
              <a:rPr lang="en-GB" smtClean="0">
                <a:latin typeface="Arial" charset="0"/>
              </a:rPr>
              <a:t>Δε χρειάζεται να αναφερθεί ότι για την ανεργία δεν ευθύνεται ο άνεργος αλλά το γεγονός ότι υπάρχουν περιορισμένες θέσεις εργασίας. </a:t>
            </a:r>
            <a:br>
              <a:rPr lang="en-GB" smtClean="0">
                <a:latin typeface="Arial" charset="0"/>
              </a:rPr>
            </a:br>
            <a:endParaRPr lang="el-GR" smtClean="0">
              <a:latin typeface="Arial" charset="0"/>
            </a:endParaRPr>
          </a:p>
          <a:p>
            <a:pPr algn="l" eaLnBrk="1" hangingPunct="1"/>
            <a:r>
              <a:rPr lang="en-GB" smtClean="0">
                <a:latin typeface="Arial" charset="0"/>
              </a:rPr>
              <a:t>Ίσως όμως αυτό θα έπρεπε να αποτελέσει ένα επιπλέον κίνητρο για προσπάθεια αλλαγής αυτής της κατάστασης.</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7</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l-GR" dirty="0" smtClean="0"/>
              <a:t>ΜΗ ΛΕΚΤΙΚΗ ΕΠΙΚΟΙΝΩΝΙΑ</a:t>
            </a:r>
          </a:p>
        </p:txBody>
      </p:sp>
      <p:sp>
        <p:nvSpPr>
          <p:cNvPr id="62467" name="Rectangle 3"/>
          <p:cNvSpPr>
            <a:spLocks noGrp="1" noChangeArrowheads="1"/>
          </p:cNvSpPr>
          <p:nvPr>
            <p:ph type="subTitle" idx="1"/>
          </p:nvPr>
        </p:nvSpPr>
        <p:spPr>
          <a:xfrm>
            <a:off x="285720" y="1071546"/>
            <a:ext cx="8610600" cy="4900626"/>
          </a:xfrm>
        </p:spPr>
        <p:txBody>
          <a:bodyPr/>
          <a:lstStyle/>
          <a:p>
            <a:pPr algn="l" eaLnBrk="1" hangingPunct="1"/>
            <a:r>
              <a:rPr lang="en-GB" dirty="0" smtClean="0">
                <a:latin typeface="Arial" charset="0"/>
              </a:rPr>
              <a:t>Ο </a:t>
            </a:r>
            <a:r>
              <a:rPr lang="en-GB" dirty="0" err="1" smtClean="0">
                <a:latin typeface="Arial" charset="0"/>
              </a:rPr>
              <a:t>υποψήφιος</a:t>
            </a:r>
            <a:r>
              <a:rPr lang="en-GB" dirty="0" smtClean="0">
                <a:latin typeface="Arial" charset="0"/>
              </a:rPr>
              <a:t> </a:t>
            </a:r>
            <a:r>
              <a:rPr lang="en-GB" dirty="0" err="1" smtClean="0">
                <a:latin typeface="Arial" charset="0"/>
              </a:rPr>
              <a:t>δεν</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σκόπιμο</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βιαστεί</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καθίσει</a:t>
            </a:r>
            <a:r>
              <a:rPr lang="en-GB" dirty="0" smtClean="0">
                <a:latin typeface="Arial" charset="0"/>
              </a:rPr>
              <a:t> </a:t>
            </a:r>
            <a:r>
              <a:rPr lang="en-GB" dirty="0" err="1" smtClean="0">
                <a:latin typeface="Arial" charset="0"/>
              </a:rPr>
              <a:t>πρώτος</a:t>
            </a:r>
            <a:r>
              <a:rPr lang="en-GB" dirty="0" smtClean="0">
                <a:latin typeface="Arial" charset="0"/>
              </a:rPr>
              <a:t>. </a:t>
            </a:r>
            <a:r>
              <a:rPr lang="en-GB" dirty="0" err="1" smtClean="0">
                <a:latin typeface="Arial" charset="0"/>
              </a:rPr>
              <a:t>Όταν</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ζητηθεί</a:t>
            </a:r>
            <a:r>
              <a:rPr lang="en-GB" dirty="0" smtClean="0">
                <a:latin typeface="Arial" charset="0"/>
              </a:rPr>
              <a:t> </a:t>
            </a:r>
            <a:r>
              <a:rPr lang="en-GB" dirty="0" err="1" smtClean="0">
                <a:latin typeface="Arial" charset="0"/>
              </a:rPr>
              <a:t>φροντίζει</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καθίσει</a:t>
            </a:r>
            <a:r>
              <a:rPr lang="en-GB" dirty="0" smtClean="0">
                <a:latin typeface="Arial" charset="0"/>
              </a:rPr>
              <a:t> </a:t>
            </a:r>
            <a:r>
              <a:rPr lang="en-GB" dirty="0" err="1" smtClean="0">
                <a:latin typeface="Arial" charset="0"/>
              </a:rPr>
              <a:t>με</a:t>
            </a:r>
            <a:r>
              <a:rPr lang="en-GB" dirty="0" smtClean="0">
                <a:latin typeface="Arial" charset="0"/>
              </a:rPr>
              <a:t> </a:t>
            </a:r>
            <a:r>
              <a:rPr lang="en-GB" dirty="0" err="1" smtClean="0">
                <a:latin typeface="Arial" charset="0"/>
              </a:rPr>
              <a:t>άνεση</a:t>
            </a:r>
            <a:r>
              <a:rPr lang="en-GB" dirty="0" smtClean="0">
                <a:latin typeface="Arial" charset="0"/>
              </a:rPr>
              <a:t> (</a:t>
            </a:r>
            <a:r>
              <a:rPr lang="en-GB" dirty="0" err="1" smtClean="0">
                <a:latin typeface="Arial" charset="0"/>
              </a:rPr>
              <a:t>χαλαρά</a:t>
            </a:r>
            <a:r>
              <a:rPr lang="en-GB" dirty="0" smtClean="0">
                <a:latin typeface="Arial" charset="0"/>
              </a:rPr>
              <a:t> </a:t>
            </a:r>
            <a:r>
              <a:rPr lang="en-GB" dirty="0" err="1" smtClean="0">
                <a:latin typeface="Arial" charset="0"/>
              </a:rPr>
              <a:t>όχι</a:t>
            </a:r>
            <a:r>
              <a:rPr lang="en-GB" dirty="0" smtClean="0">
                <a:latin typeface="Arial" charset="0"/>
              </a:rPr>
              <a:t> </a:t>
            </a:r>
            <a:r>
              <a:rPr lang="en-GB" dirty="0" err="1" smtClean="0">
                <a:latin typeface="Arial" charset="0"/>
              </a:rPr>
              <a:t>σφιγμένος</a:t>
            </a:r>
            <a:r>
              <a:rPr lang="en-GB" dirty="0" smtClean="0">
                <a:latin typeface="Arial" charset="0"/>
              </a:rPr>
              <a:t>)</a:t>
            </a:r>
            <a:endParaRPr lang="el-GR" dirty="0" smtClean="0">
              <a:latin typeface="Arial" charset="0"/>
            </a:endParaRPr>
          </a:p>
          <a:p>
            <a:pPr algn="l" eaLnBrk="1" hangingPunct="1"/>
            <a:r>
              <a:rPr lang="en-GB" dirty="0" smtClean="0">
                <a:latin typeface="Arial" charset="0"/>
              </a:rPr>
              <a:t/>
            </a:r>
            <a:br>
              <a:rPr lang="en-GB" dirty="0" smtClean="0">
                <a:latin typeface="Arial" charset="0"/>
              </a:rPr>
            </a:br>
            <a:r>
              <a:rPr lang="en-GB" dirty="0" err="1" smtClean="0">
                <a:latin typeface="Arial" charset="0"/>
              </a:rPr>
              <a:t>Μια</a:t>
            </a:r>
            <a:r>
              <a:rPr lang="en-GB" dirty="0" smtClean="0">
                <a:latin typeface="Arial" charset="0"/>
              </a:rPr>
              <a:t> </a:t>
            </a:r>
            <a:r>
              <a:rPr lang="en-GB" dirty="0" err="1" smtClean="0">
                <a:latin typeface="Arial" charset="0"/>
              </a:rPr>
              <a:t>στάση</a:t>
            </a:r>
            <a:r>
              <a:rPr lang="en-GB" dirty="0" smtClean="0">
                <a:latin typeface="Arial" charset="0"/>
              </a:rPr>
              <a:t> </a:t>
            </a:r>
            <a:r>
              <a:rPr lang="en-GB" dirty="0" err="1" smtClean="0">
                <a:latin typeface="Arial" charset="0"/>
              </a:rPr>
              <a:t>του</a:t>
            </a:r>
            <a:r>
              <a:rPr lang="en-GB" dirty="0" smtClean="0">
                <a:latin typeface="Arial" charset="0"/>
              </a:rPr>
              <a:t> </a:t>
            </a:r>
            <a:r>
              <a:rPr lang="en-GB" dirty="0" err="1" smtClean="0">
                <a:latin typeface="Arial" charset="0"/>
              </a:rPr>
              <a:t>σώματος</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δίνει</a:t>
            </a:r>
            <a:r>
              <a:rPr lang="en-GB" dirty="0" smtClean="0">
                <a:latin typeface="Arial" charset="0"/>
              </a:rPr>
              <a:t> </a:t>
            </a:r>
            <a:r>
              <a:rPr lang="en-GB" dirty="0" err="1" smtClean="0">
                <a:latin typeface="Arial" charset="0"/>
              </a:rPr>
              <a:t>καλή</a:t>
            </a:r>
            <a:r>
              <a:rPr lang="en-GB" dirty="0" smtClean="0">
                <a:latin typeface="Arial" charset="0"/>
              </a:rPr>
              <a:t> </a:t>
            </a:r>
            <a:r>
              <a:rPr lang="en-GB" dirty="0" err="1" smtClean="0">
                <a:latin typeface="Arial" charset="0"/>
              </a:rPr>
              <a:t>εικόνα</a:t>
            </a:r>
            <a:r>
              <a:rPr lang="en-GB" dirty="0" smtClean="0">
                <a:latin typeface="Arial" charset="0"/>
              </a:rPr>
              <a:t> </a:t>
            </a:r>
            <a:r>
              <a:rPr lang="en-GB" dirty="0" err="1" smtClean="0">
                <a:latin typeface="Arial" charset="0"/>
              </a:rPr>
              <a:t>είναι</a:t>
            </a:r>
            <a:r>
              <a:rPr lang="en-GB" dirty="0" smtClean="0">
                <a:latin typeface="Arial" charset="0"/>
              </a:rPr>
              <a:t> </a:t>
            </a:r>
            <a:r>
              <a:rPr lang="en-GB" dirty="0" err="1" smtClean="0">
                <a:latin typeface="Arial" charset="0"/>
              </a:rPr>
              <a:t>να</a:t>
            </a:r>
            <a:r>
              <a:rPr lang="en-GB" dirty="0" smtClean="0">
                <a:latin typeface="Arial" charset="0"/>
              </a:rPr>
              <a:t> </a:t>
            </a:r>
            <a:r>
              <a:rPr lang="en-GB" dirty="0" err="1" smtClean="0">
                <a:latin typeface="Arial" charset="0"/>
              </a:rPr>
              <a:t>κρατάει</a:t>
            </a:r>
            <a:r>
              <a:rPr lang="en-GB" dirty="0" smtClean="0">
                <a:latin typeface="Arial" charset="0"/>
              </a:rPr>
              <a:t> </a:t>
            </a:r>
            <a:r>
              <a:rPr lang="en-GB" dirty="0" err="1" smtClean="0">
                <a:latin typeface="Arial" charset="0"/>
              </a:rPr>
              <a:t>κάποιος</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κεφάλι</a:t>
            </a:r>
            <a:r>
              <a:rPr lang="en-GB" dirty="0" smtClean="0">
                <a:latin typeface="Arial" charset="0"/>
              </a:rPr>
              <a:t> </a:t>
            </a:r>
            <a:r>
              <a:rPr lang="en-GB" dirty="0" err="1" smtClean="0">
                <a:latin typeface="Arial" charset="0"/>
              </a:rPr>
              <a:t>ψηλά</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τους</a:t>
            </a:r>
            <a:r>
              <a:rPr lang="en-GB" dirty="0" smtClean="0">
                <a:latin typeface="Arial" charset="0"/>
              </a:rPr>
              <a:t> </a:t>
            </a:r>
            <a:r>
              <a:rPr lang="en-GB" dirty="0" err="1" smtClean="0">
                <a:latin typeface="Arial" charset="0"/>
              </a:rPr>
              <a:t>ώμους</a:t>
            </a:r>
            <a:r>
              <a:rPr lang="en-GB" dirty="0" smtClean="0">
                <a:latin typeface="Arial" charset="0"/>
              </a:rPr>
              <a:t> </a:t>
            </a:r>
            <a:r>
              <a:rPr lang="en-GB" dirty="0" err="1" smtClean="0">
                <a:latin typeface="Arial" charset="0"/>
              </a:rPr>
              <a:t>πίσω</a:t>
            </a:r>
            <a:r>
              <a:rPr lang="en-GB" dirty="0" smtClean="0">
                <a:latin typeface="Arial" charset="0"/>
              </a:rPr>
              <a:t>.</a:t>
            </a:r>
            <a:endParaRPr lang="el-GR" dirty="0" smtClean="0">
              <a:latin typeface="Arial" charset="0"/>
            </a:endParaRPr>
          </a:p>
          <a:p>
            <a:pPr algn="l" eaLnBrk="1" hangingPunct="1"/>
            <a:r>
              <a:rPr lang="en-GB" dirty="0" smtClean="0">
                <a:latin typeface="Arial" charset="0"/>
              </a:rPr>
              <a:t/>
            </a:r>
            <a:br>
              <a:rPr lang="en-GB" dirty="0" smtClean="0">
                <a:latin typeface="Arial" charset="0"/>
              </a:rPr>
            </a:br>
            <a:r>
              <a:rPr lang="en-GB" dirty="0" err="1" smtClean="0">
                <a:latin typeface="Arial" charset="0"/>
              </a:rPr>
              <a:t>Αντίθετα</a:t>
            </a:r>
            <a:r>
              <a:rPr lang="en-GB" dirty="0" smtClean="0">
                <a:latin typeface="Arial" charset="0"/>
              </a:rPr>
              <a:t> </a:t>
            </a:r>
            <a:r>
              <a:rPr lang="en-GB" dirty="0" err="1" smtClean="0">
                <a:latin typeface="Arial" charset="0"/>
              </a:rPr>
              <a:t>δεν</a:t>
            </a:r>
            <a:r>
              <a:rPr lang="en-GB" dirty="0" smtClean="0">
                <a:latin typeface="Arial" charset="0"/>
              </a:rPr>
              <a:t> </a:t>
            </a:r>
            <a:r>
              <a:rPr lang="en-GB" dirty="0" err="1" smtClean="0">
                <a:latin typeface="Arial" charset="0"/>
              </a:rPr>
              <a:t>προδιαθέτει</a:t>
            </a:r>
            <a:r>
              <a:rPr lang="en-GB" dirty="0" smtClean="0">
                <a:latin typeface="Arial" charset="0"/>
              </a:rPr>
              <a:t> </a:t>
            </a:r>
            <a:r>
              <a:rPr lang="en-GB" dirty="0" err="1" smtClean="0">
                <a:latin typeface="Arial" charset="0"/>
              </a:rPr>
              <a:t>θετικά</a:t>
            </a:r>
            <a:r>
              <a:rPr lang="en-GB" dirty="0" smtClean="0">
                <a:latin typeface="Arial" charset="0"/>
              </a:rPr>
              <a:t> η </a:t>
            </a:r>
            <a:r>
              <a:rPr lang="en-GB" dirty="0" err="1" smtClean="0">
                <a:latin typeface="Arial" charset="0"/>
              </a:rPr>
              <a:t>εικόνα</a:t>
            </a:r>
            <a:r>
              <a:rPr lang="en-GB" dirty="0" smtClean="0">
                <a:latin typeface="Arial" charset="0"/>
              </a:rPr>
              <a:t> </a:t>
            </a:r>
            <a:r>
              <a:rPr lang="en-GB" dirty="0" err="1" smtClean="0">
                <a:latin typeface="Arial" charset="0"/>
              </a:rPr>
              <a:t>κάποιου</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σταυρώνει</a:t>
            </a:r>
            <a:r>
              <a:rPr lang="en-GB" dirty="0" smtClean="0">
                <a:latin typeface="Arial" charset="0"/>
              </a:rPr>
              <a:t> </a:t>
            </a:r>
            <a:r>
              <a:rPr lang="en-GB" dirty="0" err="1" smtClean="0">
                <a:latin typeface="Arial" charset="0"/>
              </a:rPr>
              <a:t>τα</a:t>
            </a:r>
            <a:r>
              <a:rPr lang="en-GB" dirty="0" smtClean="0">
                <a:latin typeface="Arial" charset="0"/>
              </a:rPr>
              <a:t> </a:t>
            </a:r>
            <a:r>
              <a:rPr lang="en-GB" dirty="0" err="1" smtClean="0">
                <a:latin typeface="Arial" charset="0"/>
              </a:rPr>
              <a:t>χέρια</a:t>
            </a:r>
            <a:r>
              <a:rPr lang="en-GB" dirty="0" smtClean="0">
                <a:latin typeface="Arial" charset="0"/>
              </a:rPr>
              <a:t> </a:t>
            </a:r>
            <a:r>
              <a:rPr lang="en-GB" dirty="0" err="1" smtClean="0">
                <a:latin typeface="Arial" charset="0"/>
              </a:rPr>
              <a:t>ούτε</a:t>
            </a:r>
            <a:r>
              <a:rPr lang="en-GB" dirty="0" smtClean="0">
                <a:latin typeface="Arial" charset="0"/>
              </a:rPr>
              <a:t> </a:t>
            </a:r>
            <a:r>
              <a:rPr lang="en-GB" dirty="0" err="1" smtClean="0">
                <a:latin typeface="Arial" charset="0"/>
              </a:rPr>
              <a:t>αυτού</a:t>
            </a:r>
            <a:r>
              <a:rPr lang="en-GB" dirty="0" smtClean="0">
                <a:latin typeface="Arial" charset="0"/>
              </a:rPr>
              <a:t> </a:t>
            </a:r>
            <a:r>
              <a:rPr lang="en-GB" dirty="0" err="1" smtClean="0">
                <a:latin typeface="Arial" charset="0"/>
              </a:rPr>
              <a:t>που</a:t>
            </a:r>
            <a:r>
              <a:rPr lang="en-GB" dirty="0" smtClean="0">
                <a:latin typeface="Arial" charset="0"/>
              </a:rPr>
              <a:t> </a:t>
            </a:r>
            <a:r>
              <a:rPr lang="en-GB" dirty="0" err="1" smtClean="0">
                <a:latin typeface="Arial" charset="0"/>
              </a:rPr>
              <a:t>τα</a:t>
            </a:r>
            <a:r>
              <a:rPr lang="en-GB" dirty="0" smtClean="0">
                <a:latin typeface="Arial" charset="0"/>
              </a:rPr>
              <a:t> </a:t>
            </a:r>
            <a:r>
              <a:rPr lang="en-GB" dirty="0" err="1" smtClean="0">
                <a:latin typeface="Arial" charset="0"/>
              </a:rPr>
              <a:t>κρατάει</a:t>
            </a:r>
            <a:r>
              <a:rPr lang="en-GB" dirty="0" smtClean="0">
                <a:latin typeface="Arial" charset="0"/>
              </a:rPr>
              <a:t> </a:t>
            </a:r>
            <a:r>
              <a:rPr lang="en-GB" dirty="0" err="1" smtClean="0">
                <a:latin typeface="Arial" charset="0"/>
              </a:rPr>
              <a:t>σφιγμένα</a:t>
            </a:r>
            <a:r>
              <a:rPr lang="en-GB" dirty="0" smtClean="0">
                <a:latin typeface="Arial" charset="0"/>
              </a:rPr>
              <a:t> </a:t>
            </a:r>
            <a:r>
              <a:rPr lang="en-GB" dirty="0" err="1" smtClean="0">
                <a:latin typeface="Arial" charset="0"/>
              </a:rPr>
              <a:t>μπροστά</a:t>
            </a:r>
            <a:r>
              <a:rPr lang="en-GB" dirty="0" smtClean="0">
                <a:latin typeface="Arial" charset="0"/>
              </a:rPr>
              <a:t> </a:t>
            </a:r>
            <a:r>
              <a:rPr lang="en-GB" dirty="0" err="1" smtClean="0">
                <a:latin typeface="Arial" charset="0"/>
              </a:rPr>
              <a:t>του</a:t>
            </a:r>
            <a:r>
              <a:rPr lang="en-GB" dirty="0" smtClean="0">
                <a:latin typeface="Arial" charset="0"/>
              </a:rPr>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70</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63491" name="Rectangle 3"/>
          <p:cNvSpPr>
            <a:spLocks noGrp="1" noChangeArrowheads="1"/>
          </p:cNvSpPr>
          <p:nvPr>
            <p:ph type="subTitle" idx="1"/>
          </p:nvPr>
        </p:nvSpPr>
        <p:spPr>
          <a:xfrm>
            <a:off x="457200" y="304800"/>
            <a:ext cx="8153400" cy="6248400"/>
          </a:xfrm>
        </p:spPr>
        <p:txBody>
          <a:bodyPr/>
          <a:lstStyle/>
          <a:p>
            <a:pPr algn="l" eaLnBrk="1" hangingPunct="1"/>
            <a:r>
              <a:rPr lang="en-GB" sz="2800" smtClean="0">
                <a:latin typeface="Arial" charset="0"/>
              </a:rPr>
              <a:t>Είναι καλό να χαμογελάει κανείς όταν χρειάζεται και να κινεί ελαφρά καταφατικά το κεφάλι του δίνοντας έμφαση ιδίως στα σημεία που συμφωνεί ενθαρρύνοντας τον συνομιλητή του να συνεχίσει.Έχει παρατηρηθεί ότι προδιαθέτει θετικά εάν το σώμα και το βλέμμα είναι στραμμένα στον συνομιλητή και ο υποψήφιος δείχνει το απαραίτητο ενδιαφέρον χωρίς να προσποιείται. </a:t>
            </a:r>
            <a:br>
              <a:rPr lang="en-GB" sz="2800" smtClean="0">
                <a:latin typeface="Arial" charset="0"/>
              </a:rPr>
            </a:br>
            <a:endParaRPr lang="el-GR" sz="2800" smtClean="0">
              <a:latin typeface="Arial" charset="0"/>
            </a:endParaRPr>
          </a:p>
          <a:p>
            <a:pPr algn="l" eaLnBrk="1" hangingPunct="1"/>
            <a:r>
              <a:rPr lang="en-GB" sz="2800" smtClean="0">
                <a:latin typeface="Arial" charset="0"/>
              </a:rPr>
              <a:t>Ο προσεκτικός υποψήφιος φροντίζει για το χρωματισμό της φωνής, την ένταση και το ρυθμό με τον οποίο εκφέρει τον λόγο. Η καλή άρθρωση και ο σταθερός ρυθμός συνήθως βελτιώνει τις πιθανότητές του.</a:t>
            </a:r>
            <a:r>
              <a:rPr lang="en-GB" sz="2800"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71</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64515" name="Rectangle 3"/>
          <p:cNvSpPr>
            <a:spLocks noGrp="1" noChangeArrowheads="1"/>
          </p:cNvSpPr>
          <p:nvPr>
            <p:ph type="subTitle" idx="1"/>
          </p:nvPr>
        </p:nvSpPr>
        <p:spPr>
          <a:xfrm>
            <a:off x="457200" y="1371600"/>
            <a:ext cx="8153400" cy="5181600"/>
          </a:xfrm>
        </p:spPr>
        <p:txBody>
          <a:bodyPr/>
          <a:lstStyle/>
          <a:p>
            <a:pPr algn="l" eaLnBrk="1" hangingPunct="1"/>
            <a:endParaRPr lang="el-GR" smtClean="0">
              <a:latin typeface="Arial" charset="0"/>
            </a:endParaRPr>
          </a:p>
          <a:p>
            <a:pPr algn="l" eaLnBrk="1" hangingPunct="1"/>
            <a:endParaRPr lang="el-GR" smtClean="0">
              <a:latin typeface="Arial" charset="0"/>
            </a:endParaRPr>
          </a:p>
          <a:p>
            <a:pPr algn="l" eaLnBrk="1" hangingPunct="1"/>
            <a:r>
              <a:rPr lang="en-GB" smtClean="0">
                <a:latin typeface="Arial" charset="0"/>
              </a:rPr>
              <a:t>Είναι καλό να χαμογελάει κανείς όταν χρειάζεται και να κινεί ελαφρά καταφατικά το κεφάλι του δίνοντας έμφαση ιδίως στα σημεία που συμφωνεί ενθαρρύνοντας τον συνομιλητή του να συνεχίσει.</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72</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4516" name="Picture 4"/>
          <p:cNvPicPr>
            <a:picLocks noChangeAspect="1" noChangeArrowheads="1"/>
          </p:cNvPicPr>
          <p:nvPr/>
        </p:nvPicPr>
        <p:blipFill>
          <a:blip r:embed="rId2" cstate="print"/>
          <a:srcRect/>
          <a:stretch>
            <a:fillRect/>
          </a:stretch>
        </p:blipFill>
        <p:spPr bwMode="auto">
          <a:xfrm>
            <a:off x="214283" y="5228905"/>
            <a:ext cx="1357322" cy="13814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n-GB" b="1" smtClean="0">
                <a:latin typeface="Arial" charset="0"/>
              </a:rPr>
              <a:t>Το τέλος της συνέντευξης</a:t>
            </a:r>
            <a:r>
              <a:rPr lang="en-GB" smtClean="0"/>
              <a:t> </a:t>
            </a:r>
          </a:p>
        </p:txBody>
      </p:sp>
      <p:sp>
        <p:nvSpPr>
          <p:cNvPr id="65539" name="Rectangle 3"/>
          <p:cNvSpPr>
            <a:spLocks noGrp="1" noChangeArrowheads="1"/>
          </p:cNvSpPr>
          <p:nvPr>
            <p:ph type="subTitle" idx="1"/>
          </p:nvPr>
        </p:nvSpPr>
        <p:spPr>
          <a:xfrm>
            <a:off x="457200" y="1371600"/>
            <a:ext cx="8153400" cy="5181600"/>
          </a:xfrm>
        </p:spPr>
        <p:txBody>
          <a:bodyPr/>
          <a:lstStyle/>
          <a:p>
            <a:pPr algn="l" eaLnBrk="1" hangingPunct="1"/>
            <a:r>
              <a:rPr lang="en-GB" smtClean="0">
                <a:latin typeface="Arial" charset="0"/>
              </a:rPr>
              <a:t>Ο χαιρετισμός με ευγένεια και χαμόγελο όπως και στο ξεκίνημα καθώς και η διατύπωση ευχαριστιών για το ενδιαφέρον και το χρόνο που διέθεσαν τα στελέχη στον υποψήφιο αφήνει καλές εντυπώσεις.</a:t>
            </a:r>
            <a:endParaRPr lang="el-GR" smtClean="0">
              <a:latin typeface="Arial" charset="0"/>
            </a:endParaRPr>
          </a:p>
          <a:p>
            <a:pPr algn="l" eaLnBrk="1" hangingPunct="1"/>
            <a:r>
              <a:rPr lang="en-GB" smtClean="0"/>
              <a:t/>
            </a:r>
            <a:br>
              <a:rPr lang="en-GB" smtClean="0"/>
            </a:br>
            <a:r>
              <a:rPr lang="en-GB" smtClean="0">
                <a:latin typeface="Arial" charset="0"/>
              </a:rPr>
              <a:t>Καλό θα ήταν να επαναλάβει ότι είναι στην διάθεσή τους για οποιαδήποτε πρόσθετη πληροφορία.</a:t>
            </a:r>
            <a:r>
              <a:rPr lang="en-GB" smtClean="0"/>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73</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5540" name="Picture 4"/>
          <p:cNvPicPr>
            <a:picLocks noChangeAspect="1" noChangeArrowheads="1"/>
          </p:cNvPicPr>
          <p:nvPr/>
        </p:nvPicPr>
        <p:blipFill>
          <a:blip r:embed="rId2" cstate="print"/>
          <a:srcRect/>
          <a:stretch>
            <a:fillRect/>
          </a:stretch>
        </p:blipFill>
        <p:spPr bwMode="auto">
          <a:xfrm>
            <a:off x="214283" y="5083489"/>
            <a:ext cx="1500198" cy="15268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ctrTitle"/>
          </p:nvPr>
        </p:nvSpPr>
        <p:spPr>
          <a:xfrm>
            <a:off x="609600" y="457200"/>
            <a:ext cx="7772400" cy="457200"/>
          </a:xfrm>
        </p:spPr>
        <p:txBody>
          <a:bodyPr>
            <a:normAutofit fontScale="90000"/>
          </a:bodyPr>
          <a:lstStyle/>
          <a:p>
            <a:pPr eaLnBrk="1" hangingPunct="1"/>
            <a:r>
              <a:rPr lang="el-GR" dirty="0" smtClean="0"/>
              <a:t>ΑΠΟΧΩΡΗΣΗ</a:t>
            </a:r>
          </a:p>
        </p:txBody>
      </p:sp>
      <p:sp>
        <p:nvSpPr>
          <p:cNvPr id="66563" name="Rectangle 3"/>
          <p:cNvSpPr>
            <a:spLocks noGrp="1" noChangeArrowheads="1"/>
          </p:cNvSpPr>
          <p:nvPr>
            <p:ph type="subTitle" idx="1"/>
          </p:nvPr>
        </p:nvSpPr>
        <p:spPr>
          <a:xfrm>
            <a:off x="457200" y="928670"/>
            <a:ext cx="8153400" cy="5624530"/>
          </a:xfrm>
        </p:spPr>
        <p:txBody>
          <a:bodyPr/>
          <a:lstStyle/>
          <a:p>
            <a:pPr algn="l" eaLnBrk="1" hangingPunct="1"/>
            <a:r>
              <a:rPr lang="en-GB" dirty="0" err="1" smtClean="0">
                <a:latin typeface="Arial" charset="0"/>
              </a:rPr>
              <a:t>Καλή</a:t>
            </a:r>
            <a:r>
              <a:rPr lang="en-GB" dirty="0" smtClean="0">
                <a:latin typeface="Arial" charset="0"/>
              </a:rPr>
              <a:t> </a:t>
            </a:r>
            <a:r>
              <a:rPr lang="en-GB" dirty="0" err="1" smtClean="0">
                <a:latin typeface="Arial" charset="0"/>
              </a:rPr>
              <a:t>εικόνα</a:t>
            </a:r>
            <a:r>
              <a:rPr lang="en-GB" dirty="0" smtClean="0">
                <a:latin typeface="Arial" charset="0"/>
              </a:rPr>
              <a:t> </a:t>
            </a:r>
            <a:r>
              <a:rPr lang="en-GB" dirty="0" err="1" smtClean="0">
                <a:latin typeface="Arial" charset="0"/>
              </a:rPr>
              <a:t>δίνει</a:t>
            </a:r>
            <a:r>
              <a:rPr lang="en-GB" dirty="0" smtClean="0">
                <a:latin typeface="Arial" charset="0"/>
              </a:rPr>
              <a:t> ο </a:t>
            </a:r>
            <a:r>
              <a:rPr lang="en-GB" dirty="0" err="1" smtClean="0">
                <a:latin typeface="Arial" charset="0"/>
              </a:rPr>
              <a:t>υποψήφιος</a:t>
            </a:r>
            <a:r>
              <a:rPr lang="en-GB" dirty="0" smtClean="0">
                <a:latin typeface="Arial" charset="0"/>
              </a:rPr>
              <a:t> </a:t>
            </a:r>
            <a:r>
              <a:rPr lang="en-GB" dirty="0" err="1" smtClean="0">
                <a:latin typeface="Arial" charset="0"/>
              </a:rPr>
              <a:t>αν</a:t>
            </a:r>
            <a:r>
              <a:rPr lang="en-GB" dirty="0" smtClean="0">
                <a:latin typeface="Arial" charset="0"/>
              </a:rPr>
              <a:t> </a:t>
            </a:r>
            <a:r>
              <a:rPr lang="en-GB" dirty="0" err="1" smtClean="0">
                <a:latin typeface="Arial" charset="0"/>
              </a:rPr>
              <a:t>κατά</a:t>
            </a:r>
            <a:r>
              <a:rPr lang="en-GB" dirty="0" smtClean="0">
                <a:latin typeface="Arial" charset="0"/>
              </a:rPr>
              <a:t> </a:t>
            </a:r>
            <a:r>
              <a:rPr lang="en-GB" dirty="0" err="1" smtClean="0">
                <a:latin typeface="Arial" charset="0"/>
              </a:rPr>
              <a:t>την</a:t>
            </a:r>
            <a:r>
              <a:rPr lang="en-GB" dirty="0" smtClean="0">
                <a:latin typeface="Arial" charset="0"/>
              </a:rPr>
              <a:t> </a:t>
            </a:r>
            <a:r>
              <a:rPr lang="en-GB" dirty="0" err="1" smtClean="0">
                <a:latin typeface="Arial" charset="0"/>
              </a:rPr>
              <a:t>αποχώρηση</a:t>
            </a:r>
            <a:r>
              <a:rPr lang="en-GB" dirty="0" smtClean="0">
                <a:latin typeface="Arial" charset="0"/>
              </a:rPr>
              <a:t> </a:t>
            </a:r>
            <a:r>
              <a:rPr lang="en-GB" dirty="0" err="1" smtClean="0">
                <a:latin typeface="Arial" charset="0"/>
              </a:rPr>
              <a:t>έχει</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ίδιο</a:t>
            </a:r>
            <a:r>
              <a:rPr lang="en-GB" dirty="0" smtClean="0">
                <a:latin typeface="Arial" charset="0"/>
              </a:rPr>
              <a:t> </a:t>
            </a:r>
            <a:r>
              <a:rPr lang="en-GB" dirty="0" err="1" smtClean="0">
                <a:latin typeface="Arial" charset="0"/>
              </a:rPr>
              <a:t>σταθερό</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αργό</a:t>
            </a:r>
            <a:r>
              <a:rPr lang="en-GB" dirty="0" smtClean="0">
                <a:latin typeface="Arial" charset="0"/>
              </a:rPr>
              <a:t> </a:t>
            </a:r>
            <a:r>
              <a:rPr lang="en-GB" dirty="0" err="1" smtClean="0">
                <a:latin typeface="Arial" charset="0"/>
              </a:rPr>
              <a:t>βήμα</a:t>
            </a:r>
            <a:r>
              <a:rPr lang="en-GB" dirty="0" smtClean="0">
                <a:latin typeface="Arial" charset="0"/>
              </a:rPr>
              <a:t> </a:t>
            </a:r>
            <a:r>
              <a:rPr lang="en-GB" dirty="0" err="1" smtClean="0">
                <a:latin typeface="Arial" charset="0"/>
              </a:rPr>
              <a:t>όπως</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κατά</a:t>
            </a:r>
            <a:r>
              <a:rPr lang="en-GB" dirty="0" smtClean="0">
                <a:latin typeface="Arial" charset="0"/>
              </a:rPr>
              <a:t> </a:t>
            </a:r>
            <a:r>
              <a:rPr lang="en-GB" dirty="0" err="1" smtClean="0">
                <a:latin typeface="Arial" charset="0"/>
              </a:rPr>
              <a:t>την</a:t>
            </a:r>
            <a:r>
              <a:rPr lang="en-GB" dirty="0" smtClean="0">
                <a:latin typeface="Arial" charset="0"/>
              </a:rPr>
              <a:t> </a:t>
            </a:r>
            <a:r>
              <a:rPr lang="en-GB" dirty="0" err="1" smtClean="0">
                <a:latin typeface="Arial" charset="0"/>
              </a:rPr>
              <a:t>είσοδο</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κρατάει</a:t>
            </a:r>
            <a:r>
              <a:rPr lang="en-GB" dirty="0" smtClean="0">
                <a:latin typeface="Arial" charset="0"/>
              </a:rPr>
              <a:t> </a:t>
            </a:r>
            <a:r>
              <a:rPr lang="en-GB" dirty="0" err="1" smtClean="0">
                <a:latin typeface="Arial" charset="0"/>
              </a:rPr>
              <a:t>ψηλά</a:t>
            </a:r>
            <a:r>
              <a:rPr lang="en-GB" dirty="0" smtClean="0">
                <a:latin typeface="Arial" charset="0"/>
              </a:rPr>
              <a:t> </a:t>
            </a:r>
            <a:r>
              <a:rPr lang="en-GB" dirty="0" err="1" smtClean="0">
                <a:latin typeface="Arial" charset="0"/>
              </a:rPr>
              <a:t>το</a:t>
            </a:r>
            <a:r>
              <a:rPr lang="en-GB" dirty="0" smtClean="0">
                <a:latin typeface="Arial" charset="0"/>
              </a:rPr>
              <a:t> </a:t>
            </a:r>
            <a:r>
              <a:rPr lang="en-GB" dirty="0" err="1" smtClean="0">
                <a:latin typeface="Arial" charset="0"/>
              </a:rPr>
              <a:t>κεφάλι</a:t>
            </a:r>
            <a:r>
              <a:rPr lang="en-GB" dirty="0" smtClean="0">
                <a:latin typeface="Arial" charset="0"/>
              </a:rPr>
              <a:t> </a:t>
            </a:r>
            <a:r>
              <a:rPr lang="en-GB" dirty="0" err="1" smtClean="0">
                <a:latin typeface="Arial" charset="0"/>
              </a:rPr>
              <a:t>και</a:t>
            </a:r>
            <a:r>
              <a:rPr lang="en-GB" dirty="0" smtClean="0">
                <a:latin typeface="Arial" charset="0"/>
              </a:rPr>
              <a:t> </a:t>
            </a:r>
            <a:r>
              <a:rPr lang="en-GB" dirty="0" err="1" smtClean="0">
                <a:latin typeface="Arial" charset="0"/>
              </a:rPr>
              <a:t>πίσω</a:t>
            </a:r>
            <a:r>
              <a:rPr lang="en-GB" dirty="0" smtClean="0">
                <a:latin typeface="Arial" charset="0"/>
              </a:rPr>
              <a:t> </a:t>
            </a:r>
            <a:r>
              <a:rPr lang="en-GB" dirty="0" err="1" smtClean="0">
                <a:latin typeface="Arial" charset="0"/>
              </a:rPr>
              <a:t>τους</a:t>
            </a:r>
            <a:r>
              <a:rPr lang="en-GB" dirty="0" smtClean="0">
                <a:latin typeface="Arial" charset="0"/>
              </a:rPr>
              <a:t> </a:t>
            </a:r>
            <a:r>
              <a:rPr lang="en-GB" dirty="0" err="1" smtClean="0">
                <a:latin typeface="Arial" charset="0"/>
              </a:rPr>
              <a:t>ώμους</a:t>
            </a:r>
            <a:r>
              <a:rPr lang="en-GB" dirty="0" smtClean="0">
                <a:latin typeface="Arial" charset="0"/>
              </a:rPr>
              <a:t>.</a:t>
            </a:r>
            <a:br>
              <a:rPr lang="en-GB" dirty="0" smtClean="0">
                <a:latin typeface="Arial" charset="0"/>
              </a:rPr>
            </a:br>
            <a:endParaRPr lang="el-GR" dirty="0" smtClean="0">
              <a:latin typeface="Arial" charset="0"/>
            </a:endParaRPr>
          </a:p>
          <a:p>
            <a:pPr algn="l" eaLnBrk="1" hangingPunct="1"/>
            <a:r>
              <a:rPr lang="en-GB" b="1" dirty="0" err="1" smtClean="0">
                <a:effectLst>
                  <a:outerShdw blurRad="38100" dist="38100" dir="2700000" algn="tl">
                    <a:srgbClr val="000000">
                      <a:alpha val="43137"/>
                    </a:srgbClr>
                  </a:outerShdw>
                </a:effectLst>
                <a:latin typeface="Arial" charset="0"/>
              </a:rPr>
              <a:t>Το</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τέλος</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στην</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αναζήτηση</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εργασίας</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σηματοδοτείται</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μόνο</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από</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την</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πρόσληψη</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σε</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αντίθετη</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περίπτωση</a:t>
            </a:r>
            <a:r>
              <a:rPr lang="en-GB" b="1" dirty="0" smtClean="0">
                <a:effectLst>
                  <a:outerShdw blurRad="38100" dist="38100" dir="2700000" algn="tl">
                    <a:srgbClr val="000000">
                      <a:alpha val="43137"/>
                    </a:srgbClr>
                  </a:outerShdw>
                </a:effectLst>
                <a:latin typeface="Arial" charset="0"/>
              </a:rPr>
              <a:t> ο </a:t>
            </a:r>
            <a:r>
              <a:rPr lang="en-GB" b="1" dirty="0" err="1" smtClean="0">
                <a:effectLst>
                  <a:outerShdw blurRad="38100" dist="38100" dir="2700000" algn="tl">
                    <a:srgbClr val="000000">
                      <a:alpha val="43137"/>
                    </a:srgbClr>
                  </a:outerShdw>
                </a:effectLst>
                <a:latin typeface="Arial" charset="0"/>
              </a:rPr>
              <a:t>υποψήφιος</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προετοιμάζεται</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για</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την</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επόμενη</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επικοινωνία</a:t>
            </a:r>
            <a:r>
              <a:rPr lang="en-GB" b="1" dirty="0" smtClean="0">
                <a:effectLst>
                  <a:outerShdw blurRad="38100" dist="38100" dir="2700000" algn="tl">
                    <a:srgbClr val="000000">
                      <a:alpha val="43137"/>
                    </a:srgbClr>
                  </a:outerShdw>
                </a:effectLst>
                <a:latin typeface="Arial" charset="0"/>
              </a:rPr>
              <a:t> </a:t>
            </a:r>
            <a:r>
              <a:rPr lang="en-GB" b="1" dirty="0" err="1" smtClean="0">
                <a:effectLst>
                  <a:outerShdw blurRad="38100" dist="38100" dir="2700000" algn="tl">
                    <a:srgbClr val="000000">
                      <a:alpha val="43137"/>
                    </a:srgbClr>
                  </a:outerShdw>
                </a:effectLst>
                <a:latin typeface="Arial" charset="0"/>
              </a:rPr>
              <a:t>του</a:t>
            </a:r>
            <a:r>
              <a:rPr lang="en-GB" b="1" dirty="0" smtClean="0">
                <a:effectLst>
                  <a:outerShdw blurRad="38100" dist="38100" dir="2700000" algn="tl">
                    <a:srgbClr val="000000">
                      <a:alpha val="43137"/>
                    </a:srgbClr>
                  </a:outerShdw>
                </a:effectLst>
                <a:latin typeface="Arial" charset="0"/>
              </a:rPr>
              <a:t>. </a:t>
            </a:r>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74</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pic>
        <p:nvPicPr>
          <p:cNvPr id="66564" name="Picture 4"/>
          <p:cNvPicPr>
            <a:picLocks noChangeAspect="1" noChangeArrowheads="1"/>
          </p:cNvPicPr>
          <p:nvPr/>
        </p:nvPicPr>
        <p:blipFill>
          <a:blip r:embed="rId2" cstate="print"/>
          <a:srcRect/>
          <a:stretch>
            <a:fillRect/>
          </a:stretch>
        </p:blipFill>
        <p:spPr bwMode="auto">
          <a:xfrm>
            <a:off x="214282" y="4847590"/>
            <a:ext cx="1785950" cy="18177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περιεχομένου" descr="Dock.jpg"/>
          <p:cNvPicPr>
            <a:picLocks noGrp="1" noChangeAspect="1"/>
          </p:cNvPicPr>
          <p:nvPr>
            <p:ph idx="1"/>
          </p:nvPr>
        </p:nvPicPr>
        <p:blipFill>
          <a:blip r:embed="rId2" cstate="print"/>
          <a:stretch>
            <a:fillRect/>
          </a:stretch>
        </p:blipFill>
        <p:spPr>
          <a:xfrm>
            <a:off x="0" y="1000108"/>
            <a:ext cx="9144000" cy="5857891"/>
          </a:xfrm>
        </p:spPr>
      </p:pic>
      <p:sp>
        <p:nvSpPr>
          <p:cNvPr id="2" name="1 - Τίτλος"/>
          <p:cNvSpPr>
            <a:spLocks noGrp="1"/>
          </p:cNvSpPr>
          <p:nvPr>
            <p:ph type="title"/>
          </p:nvPr>
        </p:nvSpPr>
        <p:spPr/>
        <p:txBody>
          <a:bodyPr/>
          <a:lstStyle/>
          <a:p>
            <a:r>
              <a:rPr lang="el-GR" dirty="0" smtClean="0">
                <a:solidFill>
                  <a:schemeClr val="accent1">
                    <a:lumMod val="60000"/>
                    <a:lumOff val="40000"/>
                  </a:schemeClr>
                </a:solidFill>
                <a:effectLst>
                  <a:outerShdw blurRad="38100" dist="38100" dir="2700000" algn="tl">
                    <a:srgbClr val="000000">
                      <a:alpha val="43137"/>
                    </a:srgbClr>
                  </a:outerShdw>
                </a:effectLst>
              </a:rPr>
              <a:t>ΚΑΛΗ ΣΤΑΔΙΟΔΡΟΜΙΑ</a:t>
            </a:r>
            <a:endParaRPr lang="el-GR" dirty="0">
              <a:solidFill>
                <a:schemeClr val="accent1">
                  <a:lumMod val="60000"/>
                  <a:lumOff val="40000"/>
                </a:schemeClr>
              </a:solidFill>
              <a:effectLst>
                <a:outerShdw blurRad="38100" dist="38100" dir="2700000" algn="tl">
                  <a:srgbClr val="000000">
                    <a:alpha val="43137"/>
                  </a:srgbClr>
                </a:outerShdw>
              </a:effectLst>
            </a:endParaRPr>
          </a:p>
        </p:txBody>
      </p:sp>
      <p:sp>
        <p:nvSpPr>
          <p:cNvPr id="4" name="3 - Θέση υποσέλιδου"/>
          <p:cNvSpPr>
            <a:spLocks noGrp="1"/>
          </p:cNvSpPr>
          <p:nvPr>
            <p:ph type="ftr" sz="quarter" idx="11"/>
          </p:nvPr>
        </p:nvSpPr>
        <p:spPr>
          <a:xfrm>
            <a:off x="5214942" y="6357958"/>
            <a:ext cx="1619248" cy="365125"/>
          </a:xfrm>
        </p:spPr>
        <p:txBody>
          <a:bodyPr/>
          <a:lstStyle/>
          <a:p>
            <a:pPr>
              <a:defRPr/>
            </a:pPr>
            <a:r>
              <a:rPr lang="el-GR" sz="800" dirty="0" smtClean="0">
                <a:solidFill>
                  <a:schemeClr val="bg2">
                    <a:lumMod val="90000"/>
                  </a:schemeClr>
                </a:solidFill>
              </a:rPr>
              <a:t>ΓΡΑΣΥ 1ου ΕΠΑΛ ΑΘΗΝΩΝ</a:t>
            </a:r>
            <a:endParaRPr lang="en-GB" sz="800" dirty="0">
              <a:solidFill>
                <a:schemeClr val="bg2">
                  <a:lumMod val="90000"/>
                </a:schemeClr>
              </a:solidFill>
            </a:endParaRPr>
          </a:p>
        </p:txBody>
      </p:sp>
      <p:sp>
        <p:nvSpPr>
          <p:cNvPr id="5" name="4 - Θέση αριθμού διαφάνειας"/>
          <p:cNvSpPr>
            <a:spLocks noGrp="1"/>
          </p:cNvSpPr>
          <p:nvPr>
            <p:ph type="sldNum" sz="quarter" idx="12"/>
          </p:nvPr>
        </p:nvSpPr>
        <p:spPr/>
        <p:txBody>
          <a:bodyPr/>
          <a:lstStyle/>
          <a:p>
            <a:pPr>
              <a:defRPr/>
            </a:pPr>
            <a:fld id="{268D5932-BDDD-40D2-BA42-39691321DDB6}" type="slidenum">
              <a:rPr lang="en-GB" smtClean="0"/>
              <a:pPr>
                <a:defRPr/>
              </a:pPr>
              <a:t>75</a:t>
            </a:fld>
            <a:endParaRPr lang="en-GB"/>
          </a:p>
        </p:txBody>
      </p:sp>
      <p:sp>
        <p:nvSpPr>
          <p:cNvPr id="79877" name="AutoShape 5"/>
          <p:cNvSpPr>
            <a:spLocks noChangeAspect="1" noChangeArrowheads="1" noTextEdit="1"/>
          </p:cNvSpPr>
          <p:nvPr/>
        </p:nvSpPr>
        <p:spPr bwMode="auto">
          <a:xfrm>
            <a:off x="3267075" y="3214688"/>
            <a:ext cx="1460500" cy="2046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304800"/>
            <a:ext cx="7696200" cy="1295400"/>
          </a:xfrm>
        </p:spPr>
        <p:txBody>
          <a:bodyPr/>
          <a:lstStyle/>
          <a:p>
            <a:pPr algn="l" eaLnBrk="1" hangingPunct="1"/>
            <a:r>
              <a:rPr lang="en-GB" sz="2400" b="1" smtClean="0">
                <a:latin typeface="Arial" charset="0"/>
              </a:rPr>
              <a:t>Θα μπορούσαν ενδεικτικά να αναφερθούν μερικές ενέργειες που πιθανόν θα βοηθούσαν προς αυτή την κατεύθυνση:</a:t>
            </a:r>
            <a:r>
              <a:rPr lang="en-GB" sz="2800" smtClean="0"/>
              <a:t> </a:t>
            </a:r>
          </a:p>
        </p:txBody>
      </p:sp>
      <p:sp>
        <p:nvSpPr>
          <p:cNvPr id="5123" name="Rectangle 3"/>
          <p:cNvSpPr>
            <a:spLocks noGrp="1" noChangeArrowheads="1"/>
          </p:cNvSpPr>
          <p:nvPr>
            <p:ph type="subTitle" idx="1"/>
          </p:nvPr>
        </p:nvSpPr>
        <p:spPr>
          <a:xfrm>
            <a:off x="457200" y="1981200"/>
            <a:ext cx="8153400" cy="4572000"/>
          </a:xfrm>
        </p:spPr>
        <p:txBody>
          <a:bodyPr/>
          <a:lstStyle/>
          <a:p>
            <a:pPr algn="l" eaLnBrk="1" hangingPunct="1">
              <a:buFontTx/>
              <a:buChar char="•"/>
            </a:pPr>
            <a:r>
              <a:rPr lang="el-GR" sz="2000" smtClean="0">
                <a:latin typeface="Arial" charset="0"/>
              </a:rPr>
              <a:t> </a:t>
            </a:r>
            <a:r>
              <a:rPr lang="en-GB" sz="2000" smtClean="0">
                <a:latin typeface="Arial" charset="0"/>
              </a:rPr>
              <a:t>Ο υποψήφιος π.χ. γράφει σε ένα χαρτί πώς βλέπει τον εαυτό του (αυτοεικόνα).</a:t>
            </a:r>
            <a:r>
              <a:rPr lang="en-GB" sz="2000" smtClean="0"/>
              <a:t> </a:t>
            </a:r>
          </a:p>
          <a:p>
            <a:pPr algn="l" eaLnBrk="1" hangingPunct="1">
              <a:buFontTx/>
              <a:buChar char="•"/>
            </a:pPr>
            <a:r>
              <a:rPr lang="el-GR" sz="2000" smtClean="0">
                <a:latin typeface="Arial" charset="0"/>
              </a:rPr>
              <a:t> </a:t>
            </a:r>
            <a:r>
              <a:rPr lang="en-GB" sz="2000" smtClean="0">
                <a:latin typeface="Arial" charset="0"/>
              </a:rPr>
              <a:t>Αναζητάει τα στοιχεία που πιστεύει ότι πρέπει να βελτιώσει, αυτά που πρέπει να προσθέσει και τον τρόπο επίτευξης (βελτίωση αυτοεικόνας). Είναι γνωστό ότι η αυτοεκτίμηση επηρεάζει πολλούς τομείς όπως τον καθορισμό των στόχων, την διεκδικητικότητα, την αισιοδοξία, και την επικοινωνία με το περιβάλλον .</a:t>
            </a:r>
            <a:r>
              <a:rPr lang="en-GB" sz="2000" smtClean="0"/>
              <a:t> </a:t>
            </a:r>
          </a:p>
          <a:p>
            <a:pPr algn="l" eaLnBrk="1" hangingPunct="1">
              <a:buFontTx/>
              <a:buChar char="•"/>
            </a:pPr>
            <a:r>
              <a:rPr lang="el-GR" sz="2000" smtClean="0">
                <a:latin typeface="Arial" charset="0"/>
              </a:rPr>
              <a:t> </a:t>
            </a:r>
            <a:r>
              <a:rPr lang="en-GB" sz="2000" smtClean="0">
                <a:latin typeface="Arial" charset="0"/>
              </a:rPr>
              <a:t>Στην επιδίωξη ανεύρεσης εργασίας μειώνει στο ελάχιστο τους πιθανούς δισταγμούς του και αναλαμβάνει κάθε πρωτοβουλία για επίτευξη του στόχου του. </a:t>
            </a:r>
            <a:endParaRPr lang="en-GB" sz="2000" smtClean="0"/>
          </a:p>
          <a:p>
            <a:pPr algn="l" eaLnBrk="1" hangingPunct="1">
              <a:buFontTx/>
              <a:buChar char="•"/>
            </a:pPr>
            <a:r>
              <a:rPr lang="el-GR" sz="2000" smtClean="0">
                <a:latin typeface="Arial" charset="0"/>
              </a:rPr>
              <a:t> </a:t>
            </a:r>
            <a:r>
              <a:rPr lang="en-GB" sz="2000" smtClean="0">
                <a:latin typeface="Arial" charset="0"/>
              </a:rPr>
              <a:t>Περισσότερο στην αναζήτησή του αυτή, θα ήταν ίσως σκόπιμο να επηρεάζεται από την γνώμη του και όχι την γνώμη των άλλων. </a:t>
            </a:r>
            <a:endParaRPr lang="en-GB" sz="2000" smtClean="0"/>
          </a:p>
          <a:p>
            <a:pPr algn="l" eaLnBrk="1" hangingPunct="1">
              <a:buFontTx/>
              <a:buChar char="•"/>
            </a:pPr>
            <a:r>
              <a:rPr lang="el-GR" sz="2000" smtClean="0">
                <a:latin typeface="Arial" charset="0"/>
              </a:rPr>
              <a:t> </a:t>
            </a:r>
            <a:r>
              <a:rPr lang="en-GB" sz="2000" smtClean="0">
                <a:latin typeface="Arial" charset="0"/>
              </a:rPr>
              <a:t>Καταγράφει τι μπορεί και τι του αρέσει να κάνει.</a:t>
            </a:r>
            <a:r>
              <a:rPr lang="en-GB" sz="1800" smtClean="0"/>
              <a:t> </a:t>
            </a:r>
          </a:p>
          <a:p>
            <a:pPr algn="l" eaLnBrk="1" hangingPunct="1"/>
            <a:endParaRPr lang="en-GB" sz="18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8</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09600" y="457200"/>
            <a:ext cx="7772400" cy="457200"/>
          </a:xfrm>
        </p:spPr>
        <p:txBody>
          <a:bodyPr>
            <a:normAutofit fontScale="90000"/>
          </a:bodyPr>
          <a:lstStyle/>
          <a:p>
            <a:pPr eaLnBrk="1" hangingPunct="1"/>
            <a:endParaRPr lang="el-GR" smtClean="0"/>
          </a:p>
        </p:txBody>
      </p:sp>
      <p:sp>
        <p:nvSpPr>
          <p:cNvPr id="6147" name="Rectangle 3"/>
          <p:cNvSpPr>
            <a:spLocks noGrp="1" noChangeArrowheads="1"/>
          </p:cNvSpPr>
          <p:nvPr>
            <p:ph type="subTitle" idx="1"/>
          </p:nvPr>
        </p:nvSpPr>
        <p:spPr>
          <a:xfrm>
            <a:off x="457200" y="304800"/>
            <a:ext cx="8153400" cy="6248400"/>
          </a:xfrm>
        </p:spPr>
        <p:txBody>
          <a:bodyPr/>
          <a:lstStyle/>
          <a:p>
            <a:pPr algn="l" eaLnBrk="1" hangingPunct="1">
              <a:buFontTx/>
              <a:buChar char="•"/>
            </a:pPr>
            <a:r>
              <a:rPr lang="el-GR" sz="2400" smtClean="0">
                <a:latin typeface="Arial" charset="0"/>
              </a:rPr>
              <a:t> </a:t>
            </a:r>
            <a:r>
              <a:rPr lang="en-GB" sz="2400" smtClean="0">
                <a:latin typeface="Arial" charset="0"/>
              </a:rPr>
              <a:t>Καθορίζει τους μακροπρόθεσμους και βραχυπρόθεσμους στόχους του σε κάθε τομέα (π.χ. προσωπική ανάπτυξη, οικονομικά, σωματική υγεία, εργασία κτλ.). Οι στόχοι είναι καλό να είναι ρεαλιστικοί, μέσα στις δυνατότητές του, συγκεκριμένοι, επίκαιροι, θετικοί και το κυριότερο να τον ικανοποιούν. </a:t>
            </a:r>
            <a:endParaRPr lang="en-GB" sz="2400" smtClean="0"/>
          </a:p>
          <a:p>
            <a:pPr algn="l" eaLnBrk="1" hangingPunct="1">
              <a:buFontTx/>
              <a:buChar char="•"/>
            </a:pPr>
            <a:r>
              <a:rPr lang="el-GR" sz="2400" smtClean="0">
                <a:latin typeface="Arial" charset="0"/>
              </a:rPr>
              <a:t> </a:t>
            </a:r>
            <a:r>
              <a:rPr lang="en-GB" sz="2400" smtClean="0">
                <a:latin typeface="Arial" charset="0"/>
              </a:rPr>
              <a:t>Φτιάχνει ένα στρατηγικό σχέδιο επίτευξης αυτών των στόχων.</a:t>
            </a:r>
            <a:r>
              <a:rPr lang="en-GB" sz="2400" smtClean="0"/>
              <a:t> </a:t>
            </a:r>
          </a:p>
          <a:p>
            <a:pPr algn="l" eaLnBrk="1" hangingPunct="1">
              <a:buFontTx/>
              <a:buChar char="•"/>
            </a:pPr>
            <a:r>
              <a:rPr lang="el-GR" sz="2400" smtClean="0">
                <a:latin typeface="Arial" charset="0"/>
              </a:rPr>
              <a:t> </a:t>
            </a:r>
            <a:r>
              <a:rPr lang="en-GB" sz="2400" smtClean="0">
                <a:latin typeface="Arial" charset="0"/>
              </a:rPr>
              <a:t>Βάζει προτεραιότητες.</a:t>
            </a:r>
            <a:r>
              <a:rPr lang="en-GB" sz="2400" smtClean="0"/>
              <a:t> </a:t>
            </a:r>
          </a:p>
          <a:p>
            <a:pPr algn="l" eaLnBrk="1" hangingPunct="1">
              <a:buFontTx/>
              <a:buChar char="•"/>
            </a:pPr>
            <a:r>
              <a:rPr lang="el-GR" sz="2400" smtClean="0">
                <a:latin typeface="Arial" charset="0"/>
              </a:rPr>
              <a:t> </a:t>
            </a:r>
            <a:r>
              <a:rPr lang="en-GB" sz="2400" smtClean="0">
                <a:latin typeface="Arial" charset="0"/>
              </a:rPr>
              <a:t>Προγραμματίζει όσο το δυνατό καλύτερα τις κινήσεις του σε ένα απλό και εφαρμόσιμο σχέδιο και οργανώνει τον χρόνο του. Π.χ. μπορεί κάποιος να φτιάξει μια λίστα ενεργειών της επόμενης μέρας που είναι δυνατό να πραγματοποιηθούν.</a:t>
            </a:r>
            <a:endParaRPr lang="en-GB" sz="2400" smtClean="0"/>
          </a:p>
          <a:p>
            <a:pPr algn="l" eaLnBrk="1" hangingPunct="1"/>
            <a:endParaRPr lang="en-GB" sz="2400" smtClean="0"/>
          </a:p>
        </p:txBody>
      </p:sp>
      <p:sp>
        <p:nvSpPr>
          <p:cNvPr id="4" name="3 - Θέση αριθμού διαφάνειας"/>
          <p:cNvSpPr>
            <a:spLocks noGrp="1"/>
          </p:cNvSpPr>
          <p:nvPr>
            <p:ph type="sldNum" sz="quarter" idx="12"/>
          </p:nvPr>
        </p:nvSpPr>
        <p:spPr/>
        <p:txBody>
          <a:bodyPr/>
          <a:lstStyle/>
          <a:p>
            <a:pPr>
              <a:defRPr/>
            </a:pPr>
            <a:fld id="{64C1B9E1-1423-422B-B4B8-6C1873F8DDDC}" type="slidenum">
              <a:rPr lang="en-GB" smtClean="0"/>
              <a:pPr>
                <a:defRPr/>
              </a:pPr>
              <a:t>9</a:t>
            </a:fld>
            <a:endParaRPr lang="en-GB"/>
          </a:p>
        </p:txBody>
      </p:sp>
      <p:sp>
        <p:nvSpPr>
          <p:cNvPr id="5" name="4 - Θέση υποσέλιδου"/>
          <p:cNvSpPr>
            <a:spLocks noGrp="1"/>
          </p:cNvSpPr>
          <p:nvPr>
            <p:ph type="ftr" sz="quarter" idx="11"/>
          </p:nvPr>
        </p:nvSpPr>
        <p:spPr/>
        <p:txBody>
          <a:bodyPr/>
          <a:lstStyle/>
          <a:p>
            <a:pPr>
              <a:defRPr/>
            </a:pPr>
            <a:r>
              <a:rPr lang="el-GR" smtClean="0"/>
              <a:t>ΓΡΑΣΥ 1ου ΕΠΑΛ ΑΘΗΝΩΝ</a:t>
            </a:r>
            <a:endParaRPr lang="en-GB"/>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339</TotalTime>
  <Words>3575</Words>
  <Application>Microsoft Office PowerPoint</Application>
  <PresentationFormat>Προβολή στην οθόνη (4:3)</PresentationFormat>
  <Paragraphs>572</Paragraphs>
  <Slides>75</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75</vt:i4>
      </vt:variant>
    </vt:vector>
  </HeadingPairs>
  <TitlesOfParts>
    <vt:vector size="76" baseType="lpstr">
      <vt:lpstr>Ροή</vt:lpstr>
      <vt:lpstr>ΑΓΟΡΑ ΕΡΓΑΣΙΑΣ  ΤΕΧΝΙΚΕΣ ΕΥΡΕΣΗΣ ΕΡΓΑΣΙΑΣ</vt:lpstr>
      <vt:lpstr>Πληροφόρηση ωφελούμενου σε 3 άξονες </vt:lpstr>
      <vt:lpstr>Στόχοι</vt:lpstr>
      <vt:lpstr>Η αγορά εργασίας </vt:lpstr>
      <vt:lpstr>Διαφάνεια 5</vt:lpstr>
      <vt:lpstr> Τι θα μπορούσε να βοηθήσει κάποιον στην αναζήτηση εργασίας </vt:lpstr>
      <vt:lpstr>Διαφάνεια 7</vt:lpstr>
      <vt:lpstr>Θα μπορούσαν ενδεικτικά να αναφερθούν μερικές ενέργειες που πιθανόν θα βοηθούσαν προς αυτή την κατεύθυνση: </vt:lpstr>
      <vt:lpstr>Διαφάνεια 9</vt:lpstr>
      <vt:lpstr>         Σημαντικό είναι να ξεκινήσει κάποιος τη μέρα με θετική διάθεση. </vt:lpstr>
      <vt:lpstr>Τι συνήθως ζητάει  ο εργοδότης </vt:lpstr>
      <vt:lpstr>Η προετοιμασία για την αγορά εργασίας. Τα επαγγελματικά προσόντα  </vt:lpstr>
      <vt:lpstr>Διαφάνεια 13</vt:lpstr>
      <vt:lpstr>Διαφάνεια 14</vt:lpstr>
      <vt:lpstr>Διαφάνεια 15</vt:lpstr>
      <vt:lpstr>Η αναζήτηση πιθανών εργοδοτών </vt:lpstr>
      <vt:lpstr>Προσέγγιση των πιθανών εργοδοτών </vt:lpstr>
      <vt:lpstr>Θα προσπαθήσουμε σε λίγο να δούμε πως μπορεί</vt:lpstr>
      <vt:lpstr>Επικοινωνία με την επιχείρηση </vt:lpstr>
      <vt:lpstr>Συνοδευτικό Γράμμα </vt:lpstr>
      <vt:lpstr>Διαφάνεια 21</vt:lpstr>
      <vt:lpstr>Διαφάνεια 22</vt:lpstr>
      <vt:lpstr>ΒΙΟΓΡΑΦΙΚΟ ΣΗΜΕΙΩΜΑ </vt:lpstr>
      <vt:lpstr>Η Οργάνωση του αρχείου  Συγκέντρωση στοιχείων </vt:lpstr>
      <vt:lpstr>Ομαδοποίηση-κατάταξη </vt:lpstr>
      <vt:lpstr>ΠΕΡΙΕΧΟΜΕΝΟ ΒΙΟΓΡΑΦΙΚΟΥ 1) Προσωπικές πληροφορίες:  </vt:lpstr>
      <vt:lpstr>2) Εκπαίδευση- κατάρτιση: </vt:lpstr>
      <vt:lpstr>3) Συγγραφικό έργο ανακοινώσεις-δημοσιεύσεις </vt:lpstr>
      <vt:lpstr>5) Γλώσσες: </vt:lpstr>
      <vt:lpstr>7) Ενδιαφέροντα - συμμετοχή στα κοινά: </vt:lpstr>
      <vt:lpstr>ΟΡΓΑΝΩΣΗ ΒΙΟΓΡΑΦΙΚΟΥ </vt:lpstr>
      <vt:lpstr>ΜΟΡΦΟΠΟΙΗΣΗ - ΠΑΡΟΥΣΙΑΣΗ  </vt:lpstr>
      <vt:lpstr>ΥΠΟΔΕΙΓΜΑ ΒΙΟΓΡΑΦΙΚΟΥ ΣΗΜΕΙΩΜΑΤΟΣ</vt:lpstr>
      <vt:lpstr>ΥΠΟΔΕΙΓΜΑ ΒΙΟΓΡΑΦΙΚΟΥ ΣΗΜΕΙΩΜΑΤΟΣ συνέχεια</vt:lpstr>
      <vt:lpstr> ΕΥΡΩΠΑΪΚΟ ΒΙΟΓΡΑΦΙΚΟ</vt:lpstr>
      <vt:lpstr>ΕΥΡΩΠΑΪΚΟ ΒΙΟΓΡΑΦΙΚΟ</vt:lpstr>
      <vt:lpstr>Διαφάνεια 37</vt:lpstr>
      <vt:lpstr>Η ενημέρωση για τη συνέντευξη </vt:lpstr>
      <vt:lpstr>Διαφάνεια 39</vt:lpstr>
      <vt:lpstr>Ποιος και με ποιο τρόπο θα πάρει συνέντευξη </vt:lpstr>
      <vt:lpstr>Διαφάνεια 41</vt:lpstr>
      <vt:lpstr>Προετοιμασία για τη συνέντευξη </vt:lpstr>
      <vt:lpstr>Ψυχολογικά: </vt:lpstr>
      <vt:lpstr>Συλλέγοντας πληροφορίες: </vt:lpstr>
      <vt:lpstr>Πηγές, για τη λήψη, αυτών των πληροφοριών μπορούν να αποτελέσουν ενδεικτικά:</vt:lpstr>
      <vt:lpstr>Διαφάνεια 46</vt:lpstr>
      <vt:lpstr>Στάδια μιας συνέντευξης </vt:lpstr>
      <vt:lpstr>Πιθανές ερωτήσεις</vt:lpstr>
      <vt:lpstr>Ερωτήσεις σχετικά με τη συγκεκριμένη θέση και την προηγούμενη εμπειρία του: </vt:lpstr>
      <vt:lpstr>Διαφάνεια 50</vt:lpstr>
      <vt:lpstr>Διαφάνεια 51</vt:lpstr>
      <vt:lpstr>Διαφάνεια 52</vt:lpstr>
      <vt:lpstr>Ερωτήσεις σε σχέση με τις σπουδές: </vt:lpstr>
      <vt:lpstr>Διαφάνεια 54</vt:lpstr>
      <vt:lpstr>Διαφάνεια 55</vt:lpstr>
      <vt:lpstr>Ερωτήσεις σχετικά με την προσωπικότητα και τα ενδιαφέροντά του υποψήφιου. </vt:lpstr>
      <vt:lpstr>Διαφάνεια 57</vt:lpstr>
      <vt:lpstr>Διαφάνεια 58</vt:lpstr>
      <vt:lpstr>Ερωτήσεις προς τον μελλοντικό εργοδότη σας </vt:lpstr>
      <vt:lpstr>ΕΡΩΤΗΣΕΙΣ ΠΡΟΣ ΤΟΝ ΕΡΓΟΔΟΤΗ</vt:lpstr>
      <vt:lpstr>Διαφάνεια 61</vt:lpstr>
      <vt:lpstr>Γλώσσα του σώματος </vt:lpstr>
      <vt:lpstr>Διαφάνεια 63</vt:lpstr>
      <vt:lpstr>Διαφάνεια 64</vt:lpstr>
      <vt:lpstr>ΕΝΑΡΞΗ ΣΥΝΕΤΕΥΞΗΣ</vt:lpstr>
      <vt:lpstr>ΕΠΙΚΟΙΝΩΝΙΑ</vt:lpstr>
      <vt:lpstr>ΛΕΚΤΙΚΗ ΕΠΙΚΟΙΝΩΝΙΑ</vt:lpstr>
      <vt:lpstr>ΜΗ ΛΕΚΤΙΚΗ ΕΠΙΚΟΙΝΩΝΙΑ</vt:lpstr>
      <vt:lpstr>ΜΟΡΦΕΣ ΜΗ ΛΕΚΤΙΚΗΣ ΕΠΙΚΟΙΝΩΝΙΑΣ</vt:lpstr>
      <vt:lpstr>ΜΗ ΛΕΚΤΙΚΗ ΕΠΙΚΟΙΝΩΝΙΑ</vt:lpstr>
      <vt:lpstr>Διαφάνεια 71</vt:lpstr>
      <vt:lpstr>Διαφάνεια 72</vt:lpstr>
      <vt:lpstr>Το τέλος της συνέντευξης </vt:lpstr>
      <vt:lpstr>ΑΠΟΧΩΡΗΣΗ</vt:lpstr>
      <vt:lpstr>ΚΑΛΗ ΣΤΑΔΙΟΔΡΟΜΙΑ</vt:lpstr>
    </vt:vector>
  </TitlesOfParts>
  <Company>Aris Bakalis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ΒΙΟΓΡΑΦΙΚΟ ΣΗΜΕΙΩΜΑ</dc:title>
  <dc:creator>Aris</dc:creator>
  <cp:lastModifiedBy>GRASY EPAS</cp:lastModifiedBy>
  <cp:revision>39</cp:revision>
  <dcterms:created xsi:type="dcterms:W3CDTF">2003-03-22T16:24:28Z</dcterms:created>
  <dcterms:modified xsi:type="dcterms:W3CDTF">2010-01-29T08:13:13Z</dcterms:modified>
</cp:coreProperties>
</file>